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0" r:id="rId5"/>
    <p:sldMasterId id="2147483693" r:id="rId6"/>
  </p:sldMasterIdLst>
  <p:notesMasterIdLst>
    <p:notesMasterId r:id="rId92"/>
  </p:notesMasterIdLst>
  <p:sldIdLst>
    <p:sldId id="433" r:id="rId7"/>
    <p:sldId id="438" r:id="rId8"/>
    <p:sldId id="351" r:id="rId9"/>
    <p:sldId id="262" r:id="rId10"/>
    <p:sldId id="440" r:id="rId11"/>
    <p:sldId id="352" r:id="rId12"/>
    <p:sldId id="353" r:id="rId13"/>
    <p:sldId id="360" r:id="rId14"/>
    <p:sldId id="505" r:id="rId15"/>
    <p:sldId id="442" r:id="rId16"/>
    <p:sldId id="449" r:id="rId17"/>
    <p:sldId id="358" r:id="rId18"/>
    <p:sldId id="441" r:id="rId19"/>
    <p:sldId id="437" r:id="rId20"/>
    <p:sldId id="443" r:id="rId21"/>
    <p:sldId id="444" r:id="rId22"/>
    <p:sldId id="445" r:id="rId23"/>
    <p:sldId id="446" r:id="rId24"/>
    <p:sldId id="506" r:id="rId25"/>
    <p:sldId id="447" r:id="rId26"/>
    <p:sldId id="448" r:id="rId27"/>
    <p:sldId id="363" r:id="rId28"/>
    <p:sldId id="364" r:id="rId29"/>
    <p:sldId id="365" r:id="rId30"/>
    <p:sldId id="450" r:id="rId31"/>
    <p:sldId id="367" r:id="rId32"/>
    <p:sldId id="451" r:id="rId33"/>
    <p:sldId id="507" r:id="rId34"/>
    <p:sldId id="452" r:id="rId35"/>
    <p:sldId id="453" r:id="rId36"/>
    <p:sldId id="495" r:id="rId37"/>
    <p:sldId id="496" r:id="rId38"/>
    <p:sldId id="497" r:id="rId39"/>
    <p:sldId id="498" r:id="rId40"/>
    <p:sldId id="454" r:id="rId41"/>
    <p:sldId id="456" r:id="rId42"/>
    <p:sldId id="509" r:id="rId43"/>
    <p:sldId id="457" r:id="rId44"/>
    <p:sldId id="458" r:id="rId45"/>
    <p:sldId id="459" r:id="rId46"/>
    <p:sldId id="508" r:id="rId47"/>
    <p:sldId id="372" r:id="rId48"/>
    <p:sldId id="461" r:id="rId49"/>
    <p:sldId id="462" r:id="rId50"/>
    <p:sldId id="463" r:id="rId51"/>
    <p:sldId id="464" r:id="rId52"/>
    <p:sldId id="465" r:id="rId53"/>
    <p:sldId id="466" r:id="rId54"/>
    <p:sldId id="467" r:id="rId55"/>
    <p:sldId id="510" r:id="rId56"/>
    <p:sldId id="468" r:id="rId57"/>
    <p:sldId id="469" r:id="rId58"/>
    <p:sldId id="470" r:id="rId59"/>
    <p:sldId id="492" r:id="rId60"/>
    <p:sldId id="493" r:id="rId61"/>
    <p:sldId id="494" r:id="rId62"/>
    <p:sldId id="471" r:id="rId63"/>
    <p:sldId id="511" r:id="rId64"/>
    <p:sldId id="472" r:id="rId65"/>
    <p:sldId id="473" r:id="rId66"/>
    <p:sldId id="500" r:id="rId67"/>
    <p:sldId id="501" r:id="rId68"/>
    <p:sldId id="503" r:id="rId69"/>
    <p:sldId id="499" r:id="rId70"/>
    <p:sldId id="474" r:id="rId71"/>
    <p:sldId id="512" r:id="rId72"/>
    <p:sldId id="475" r:id="rId73"/>
    <p:sldId id="476" r:id="rId74"/>
    <p:sldId id="477" r:id="rId75"/>
    <p:sldId id="513" r:id="rId76"/>
    <p:sldId id="478" r:id="rId77"/>
    <p:sldId id="479" r:id="rId78"/>
    <p:sldId id="480" r:id="rId79"/>
    <p:sldId id="481" r:id="rId80"/>
    <p:sldId id="482" r:id="rId81"/>
    <p:sldId id="487" r:id="rId82"/>
    <p:sldId id="488" r:id="rId83"/>
    <p:sldId id="489" r:id="rId84"/>
    <p:sldId id="490" r:id="rId85"/>
    <p:sldId id="491" r:id="rId86"/>
    <p:sldId id="483" r:id="rId87"/>
    <p:sldId id="484" r:id="rId88"/>
    <p:sldId id="485" r:id="rId89"/>
    <p:sldId id="436" r:id="rId90"/>
    <p:sldId id="504"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45A386-B0D7-4A6A-A113-92B8FB5EC912}">
          <p14:sldIdLst>
            <p14:sldId id="433"/>
            <p14:sldId id="438"/>
            <p14:sldId id="351"/>
            <p14:sldId id="262"/>
            <p14:sldId id="440"/>
            <p14:sldId id="352"/>
            <p14:sldId id="353"/>
            <p14:sldId id="360"/>
            <p14:sldId id="505"/>
            <p14:sldId id="442"/>
            <p14:sldId id="449"/>
            <p14:sldId id="358"/>
            <p14:sldId id="441"/>
            <p14:sldId id="437"/>
            <p14:sldId id="443"/>
            <p14:sldId id="444"/>
            <p14:sldId id="445"/>
            <p14:sldId id="446"/>
            <p14:sldId id="506"/>
            <p14:sldId id="447"/>
            <p14:sldId id="448"/>
            <p14:sldId id="363"/>
            <p14:sldId id="364"/>
            <p14:sldId id="365"/>
            <p14:sldId id="450"/>
            <p14:sldId id="367"/>
            <p14:sldId id="451"/>
            <p14:sldId id="507"/>
            <p14:sldId id="452"/>
            <p14:sldId id="453"/>
            <p14:sldId id="495"/>
            <p14:sldId id="496"/>
            <p14:sldId id="497"/>
            <p14:sldId id="498"/>
            <p14:sldId id="454"/>
            <p14:sldId id="456"/>
            <p14:sldId id="509"/>
            <p14:sldId id="457"/>
            <p14:sldId id="458"/>
            <p14:sldId id="459"/>
            <p14:sldId id="508"/>
            <p14:sldId id="372"/>
            <p14:sldId id="461"/>
            <p14:sldId id="462"/>
            <p14:sldId id="463"/>
            <p14:sldId id="464"/>
            <p14:sldId id="465"/>
            <p14:sldId id="466"/>
            <p14:sldId id="467"/>
            <p14:sldId id="510"/>
            <p14:sldId id="468"/>
            <p14:sldId id="469"/>
            <p14:sldId id="470"/>
            <p14:sldId id="492"/>
            <p14:sldId id="493"/>
            <p14:sldId id="494"/>
            <p14:sldId id="471"/>
            <p14:sldId id="511"/>
            <p14:sldId id="472"/>
            <p14:sldId id="473"/>
            <p14:sldId id="500"/>
            <p14:sldId id="501"/>
            <p14:sldId id="503"/>
            <p14:sldId id="499"/>
            <p14:sldId id="474"/>
            <p14:sldId id="512"/>
            <p14:sldId id="475"/>
            <p14:sldId id="476"/>
            <p14:sldId id="477"/>
            <p14:sldId id="513"/>
            <p14:sldId id="478"/>
            <p14:sldId id="479"/>
            <p14:sldId id="480"/>
            <p14:sldId id="481"/>
            <p14:sldId id="482"/>
            <p14:sldId id="487"/>
            <p14:sldId id="488"/>
            <p14:sldId id="489"/>
            <p14:sldId id="490"/>
            <p14:sldId id="491"/>
            <p14:sldId id="483"/>
            <p14:sldId id="484"/>
            <p14:sldId id="485"/>
            <p14:sldId id="436"/>
            <p14:sldId id="504"/>
          </p14:sldIdLst>
        </p14:section>
      </p14:sectionLst>
    </p:ext>
    <p:ext uri="{EFAFB233-063F-42B5-8137-9DF3F51BA10A}">
      <p15:sldGuideLst xmlns:p15="http://schemas.microsoft.com/office/powerpoint/2012/main">
        <p15:guide id="1" orient="horz" pos="2016">
          <p15:clr>
            <a:srgbClr val="A4A3A4"/>
          </p15:clr>
        </p15:guide>
        <p15:guide id="2" pos="158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 K, Rama M" initials="SKRM" lastIdx="15" clrIdx="0"/>
  <p:cmAuthor id="1" name="Madduri, VenkateshReddy" initials="MV" lastIdx="1" clrIdx="1">
    <p:extLst>
      <p:ext uri="{19B8F6BF-5375-455C-9EA6-DF929625EA0E}">
        <p15:presenceInfo xmlns:p15="http://schemas.microsoft.com/office/powerpoint/2012/main" userId="S-1-5-21-527237240-2000478354-839522115-183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a:srgbClr val="333399"/>
    <a:srgbClr val="87AD31"/>
    <a:srgbClr val="B8EA16"/>
    <a:srgbClr val="AA0061"/>
    <a:srgbClr val="FCDE04"/>
    <a:srgbClr val="640039"/>
    <a:srgbClr val="E1F9FF"/>
    <a:srgbClr val="C9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71" autoAdjust="0"/>
    <p:restoredTop sz="99630" autoAdjust="0"/>
  </p:normalViewPr>
  <p:slideViewPr>
    <p:cSldViewPr>
      <p:cViewPr varScale="1">
        <p:scale>
          <a:sx n="67" d="100"/>
          <a:sy n="67" d="100"/>
        </p:scale>
        <p:origin x="90" y="192"/>
      </p:cViewPr>
      <p:guideLst>
        <p:guide orient="horz" pos="2016"/>
        <p:guide pos="158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slide" Target="slides/slide70.xml"/><Relationship Id="rId84" Type="http://schemas.openxmlformats.org/officeDocument/2006/relationships/slide" Target="slides/slide78.xml"/><Relationship Id="rId89" Type="http://schemas.openxmlformats.org/officeDocument/2006/relationships/slide" Target="slides/slide83.xml"/><Relationship Id="rId97" Type="http://schemas.openxmlformats.org/officeDocument/2006/relationships/tableStyles" Target="tableStyle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slide" Target="slides/slide68.xml"/><Relationship Id="rId79" Type="http://schemas.openxmlformats.org/officeDocument/2006/relationships/slide" Target="slides/slide73.xml"/><Relationship Id="rId87" Type="http://schemas.openxmlformats.org/officeDocument/2006/relationships/slide" Target="slides/slide81.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williams\Desktop\Sonatype\sonatype.xlsx" TargetMode="External"/></Relationships>
</file>

<file path=ppt/charts/_rels/chart2.xml.rels><?xml version="1.0" encoding="UTF-8" standalone="yes"?>
<Relationships xmlns="http://schemas.openxmlformats.org/package/2006/relationships"><Relationship Id="rId2" Type="http://schemas.openxmlformats.org/officeDocument/2006/relationships/oleObject" Target="file:///C:\Users\jwilliams\Desktop\Sonatype\sonatype.xlsx" TargetMode="External"/><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[sonatype.xlsx]Insecure Downloads Total!PivotTable1</c:name>
    <c:fmtId val="-1"/>
  </c:pivotSource>
  <c:chart>
    <c:autoTitleDeleted val="1"/>
    <c:pivotFmts>
      <c:pivotFmt>
        <c:idx val="0"/>
        <c:marker>
          <c:symbol val="none"/>
        </c:marker>
      </c:pivotFmt>
      <c:pivotFmt>
        <c:idx val="1"/>
        <c:spPr>
          <a:solidFill>
            <a:schemeClr val="accent2"/>
          </a:solidFill>
        </c:spPr>
        <c:marker>
          <c:symbol val="none"/>
        </c:marker>
      </c:pivotFmt>
      <c:pivotFmt>
        <c:idx val="2"/>
        <c:spPr>
          <a:solidFill>
            <a:schemeClr val="accent2"/>
          </a:solidFill>
        </c:spPr>
        <c:marker>
          <c:symbol val="none"/>
        </c:marker>
      </c:pivotFmt>
      <c:pivotFmt>
        <c:idx val="3"/>
        <c:spPr>
          <a:solidFill>
            <a:schemeClr val="accent2"/>
          </a:solidFill>
        </c:spPr>
        <c:marker>
          <c:symbol val="none"/>
        </c:marker>
      </c:pivotFmt>
    </c:pivotFmts>
    <c:plotArea>
      <c:layout/>
      <c:barChart>
        <c:barDir val="col"/>
        <c:grouping val="clustered"/>
        <c:varyColors val="0"/>
        <c:ser>
          <c:idx val="0"/>
          <c:order val="0"/>
          <c:tx>
            <c:strRef>
              <c:f>'Insecure Downloads Total'!$B$3</c:f>
              <c:strCache>
                <c:ptCount val="1"/>
                <c:pt idx="0">
                  <c:v>Total</c:v>
                </c:pt>
              </c:strCache>
            </c:strRef>
          </c:tx>
          <c:spPr>
            <a:solidFill>
              <a:srgbClr val="C00000"/>
            </a:solidFill>
            <a:scene3d>
              <a:camera prst="orthographicFront"/>
              <a:lightRig rig="threePt" dir="t"/>
            </a:scene3d>
            <a:sp3d>
              <a:bevelT/>
            </a:sp3d>
          </c:spPr>
          <c:invertIfNegative val="0"/>
          <c:cat>
            <c:strRef>
              <c:f>'Insecure Downloads Total'!$A$4:$A$22</c:f>
              <c:strCache>
                <c:ptCount val="18"/>
                <c:pt idx="0">
                  <c:v>GWT</c:v>
                </c:pt>
                <c:pt idx="1">
                  <c:v>Apache Xerces</c:v>
                </c:pt>
                <c:pt idx="2">
                  <c:v>Spring MVC</c:v>
                </c:pt>
                <c:pt idx="3">
                  <c:v>Struts 1.x</c:v>
                </c:pt>
                <c:pt idx="4">
                  <c:v>Apache CXF</c:v>
                </c:pt>
                <c:pt idx="5">
                  <c:v>Struts2</c:v>
                </c:pt>
                <c:pt idx="6">
                  <c:v>Apache Axis</c:v>
                </c:pt>
                <c:pt idx="7">
                  <c:v>Spring Security</c:v>
                </c:pt>
                <c:pt idx="8">
                  <c:v>Tapestry</c:v>
                </c:pt>
                <c:pt idx="9">
                  <c:v>Wicket</c:v>
                </c:pt>
                <c:pt idx="10">
                  <c:v>Lift</c:v>
                </c:pt>
                <c:pt idx="11">
                  <c:v>Apache Santuario</c:v>
                </c:pt>
                <c:pt idx="12">
                  <c:v>BouncyCastle</c:v>
                </c:pt>
                <c:pt idx="13">
                  <c:v>Tiles</c:v>
                </c:pt>
                <c:pt idx="14">
                  <c:v>Hibernate</c:v>
                </c:pt>
                <c:pt idx="15">
                  <c:v>Apache Shiro</c:v>
                </c:pt>
                <c:pt idx="16">
                  <c:v>Java Server Faces</c:v>
                </c:pt>
                <c:pt idx="17">
                  <c:v>AntiSamy</c:v>
                </c:pt>
              </c:strCache>
            </c:strRef>
          </c:cat>
          <c:val>
            <c:numRef>
              <c:f>'Insecure Downloads Total'!$B$4:$B$22</c:f>
              <c:numCache>
                <c:formatCode>General</c:formatCode>
                <c:ptCount val="18"/>
                <c:pt idx="0">
                  <c:v>17666703</c:v>
                </c:pt>
                <c:pt idx="1">
                  <c:v>2820825</c:v>
                </c:pt>
                <c:pt idx="2">
                  <c:v>2733396</c:v>
                </c:pt>
                <c:pt idx="3">
                  <c:v>1634948</c:v>
                </c:pt>
                <c:pt idx="4">
                  <c:v>1193720</c:v>
                </c:pt>
                <c:pt idx="5">
                  <c:v>1121996</c:v>
                </c:pt>
                <c:pt idx="6">
                  <c:v>1027904</c:v>
                </c:pt>
                <c:pt idx="7">
                  <c:v>980422</c:v>
                </c:pt>
                <c:pt idx="8">
                  <c:v>201913</c:v>
                </c:pt>
                <c:pt idx="9">
                  <c:v>151202</c:v>
                </c:pt>
                <c:pt idx="10">
                  <c:v>86402</c:v>
                </c:pt>
                <c:pt idx="11">
                  <c:v>67104</c:v>
                </c:pt>
                <c:pt idx="12">
                  <c:v>52729</c:v>
                </c:pt>
                <c:pt idx="13">
                  <c:v>37092</c:v>
                </c:pt>
                <c:pt idx="14">
                  <c:v>6748</c:v>
                </c:pt>
                <c:pt idx="15">
                  <c:v>6079</c:v>
                </c:pt>
                <c:pt idx="16">
                  <c:v>1435</c:v>
                </c:pt>
                <c:pt idx="17">
                  <c:v>300</c:v>
                </c:pt>
              </c:numCache>
            </c:numRef>
          </c:val>
          <c:extLst>
            <c:ext xmlns:c16="http://schemas.microsoft.com/office/drawing/2014/chart" uri="{C3380CC4-5D6E-409C-BE32-E72D297353CC}">
              <c16:uniqueId val="{00000000-030B-4DAE-80C8-D797E14CA9C9}"/>
            </c:ext>
          </c:extLst>
        </c:ser>
        <c:dLbls>
          <c:showLegendKey val="0"/>
          <c:showVal val="0"/>
          <c:showCatName val="0"/>
          <c:showSerName val="0"/>
          <c:showPercent val="0"/>
          <c:showBubbleSize val="0"/>
        </c:dLbls>
        <c:gapWidth val="23"/>
        <c:axId val="159204864"/>
        <c:axId val="159206400"/>
      </c:barChart>
      <c:catAx>
        <c:axId val="159204864"/>
        <c:scaling>
          <c:orientation val="minMax"/>
        </c:scaling>
        <c:delete val="0"/>
        <c:axPos val="b"/>
        <c:numFmt formatCode="General" sourceLinked="0"/>
        <c:majorTickMark val="out"/>
        <c:minorTickMark val="none"/>
        <c:tickLblPos val="nextTo"/>
        <c:txPr>
          <a:bodyPr/>
          <a:lstStyle/>
          <a:p>
            <a:pPr>
              <a:defRPr sz="1200"/>
            </a:pPr>
            <a:endParaRPr lang="en-US"/>
          </a:p>
        </c:txPr>
        <c:crossAx val="159206400"/>
        <c:crosses val="autoZero"/>
        <c:auto val="1"/>
        <c:lblAlgn val="ctr"/>
        <c:lblOffset val="100"/>
        <c:noMultiLvlLbl val="0"/>
      </c:catAx>
      <c:valAx>
        <c:axId val="159206400"/>
        <c:scaling>
          <c:logBase val="10"/>
          <c:orientation val="minMax"/>
        </c:scaling>
        <c:delete val="0"/>
        <c:axPos val="l"/>
        <c:majorGridlines/>
        <c:numFmt formatCode="#,##0" sourceLinked="0"/>
        <c:majorTickMark val="out"/>
        <c:minorTickMark val="none"/>
        <c:tickLblPos val="nextTo"/>
        <c:txPr>
          <a:bodyPr/>
          <a:lstStyle/>
          <a:p>
            <a:pPr>
              <a:defRPr sz="1400"/>
            </a:pPr>
            <a:endParaRPr lang="en-US"/>
          </a:p>
        </c:txPr>
        <c:crossAx val="159204864"/>
        <c:crosses val="autoZero"/>
        <c:crossBetween val="between"/>
      </c:valAx>
      <c:spPr>
        <a:noFill/>
        <a:ln w="25400">
          <a:noFill/>
        </a:ln>
      </c:spPr>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[sonatype.xlsx]Insecure Versions!PivotTable13</c:name>
    <c:fmtId val="-1"/>
  </c:pivotSource>
  <c:chart>
    <c:autoTitleDeleted val="1"/>
    <c:pivotFmts>
      <c:pivotFmt>
        <c:idx val="0"/>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dLbl>
          <c:idx val="0"/>
          <c:layout>
            <c:manualLayout>
              <c:x val="-0.186161406226453"/>
              <c:y val="0.25321460471891299"/>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extLst>
            <c:ext xmlns:c15="http://schemas.microsoft.com/office/drawing/2012/chart" uri="{CE6537A1-D6FC-4f65-9D91-7224C49458BB}"/>
          </c:extLst>
        </c:dLbl>
      </c:pivotFmt>
      <c:pivotFmt>
        <c:idx val="2"/>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3"/>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4"/>
        <c:dLbl>
          <c:idx val="0"/>
          <c:layout>
            <c:manualLayout>
              <c:x val="-0.186161406226453"/>
              <c:y val="0.25321460471891299"/>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extLst>
            <c:ext xmlns:c15="http://schemas.microsoft.com/office/drawing/2012/chart" uri="{CE6537A1-D6FC-4f65-9D91-7224C49458BB}"/>
          </c:extLst>
        </c:dLbl>
      </c:pivotFmt>
      <c:pivotFmt>
        <c:idx val="5"/>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6"/>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7"/>
        <c:dLbl>
          <c:idx val="0"/>
          <c:layout>
            <c:manualLayout>
              <c:x val="-0.186161406226453"/>
              <c:y val="0.25321460471891299"/>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extLst>
            <c:ext xmlns:c15="http://schemas.microsoft.com/office/drawing/2012/chart" uri="{CE6537A1-D6FC-4f65-9D91-7224C49458BB}"/>
          </c:extLst>
        </c:dLbl>
      </c:pivotFmt>
      <c:pivotFmt>
        <c:idx val="8"/>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s>
    <c:plotArea>
      <c:layout/>
      <c:pieChart>
        <c:varyColors val="1"/>
        <c:ser>
          <c:idx val="0"/>
          <c:order val="0"/>
          <c:tx>
            <c:strRef>
              <c:f>'Insecure Versions'!$B$117</c:f>
              <c:strCache>
                <c:ptCount val="1"/>
                <c:pt idx="0">
                  <c:v>Total</c:v>
                </c:pt>
              </c:strCache>
            </c:strRef>
          </c:tx>
          <c:spPr>
            <a:solidFill>
              <a:srgbClr val="006600"/>
            </a:solidFill>
            <a:scene3d>
              <a:camera prst="orthographicFront"/>
              <a:lightRig rig="threePt" dir="t"/>
            </a:scene3d>
            <a:sp3d>
              <a:bevelT/>
            </a:sp3d>
          </c:spPr>
          <c:explosion val="3"/>
          <c:dPt>
            <c:idx val="0"/>
            <c:bubble3D val="0"/>
            <c:explosion val="7"/>
            <c:spPr>
              <a:solidFill>
                <a:srgbClr val="C00000"/>
              </a:solidFill>
              <a:scene3d>
                <a:camera prst="orthographicFront"/>
                <a:lightRig rig="threePt" dir="t"/>
              </a:scene3d>
              <a:sp3d>
                <a:bevelT/>
              </a:sp3d>
            </c:spPr>
            <c:extLst>
              <c:ext xmlns:c16="http://schemas.microsoft.com/office/drawing/2014/chart" uri="{C3380CC4-5D6E-409C-BE32-E72D297353CC}">
                <c16:uniqueId val="{00000001-95EF-4BC9-85A5-B37A6811A3B2}"/>
              </c:ext>
            </c:extLst>
          </c:dPt>
          <c:dPt>
            <c:idx val="1"/>
            <c:bubble3D val="0"/>
            <c:extLst>
              <c:ext xmlns:c16="http://schemas.microsoft.com/office/drawing/2014/chart" uri="{C3380CC4-5D6E-409C-BE32-E72D297353CC}">
                <c16:uniqueId val="{00000002-95EF-4BC9-85A5-B37A6811A3B2}"/>
              </c:ext>
            </c:extLst>
          </c:dPt>
          <c:dLbls>
            <c:dLbl>
              <c:idx val="0"/>
              <c:layout>
                <c:manualLayout>
                  <c:x val="-0.25052909765589648"/>
                  <c:y val="0.17629142511032275"/>
                </c:manualLayout>
              </c:layout>
              <c:tx>
                <c:rich>
                  <a:bodyPr/>
                  <a:lstStyle/>
                  <a:p>
                    <a:r>
                      <a:rPr lang="en-US" sz="1100" dirty="0">
                        <a:solidFill>
                          <a:schemeClr val="bg1"/>
                        </a:solidFill>
                      </a:rPr>
                      <a:t>Vulnerable Download</a:t>
                    </a:r>
                  </a:p>
                  <a:p>
                    <a:r>
                      <a:rPr lang="en-US" sz="2800" dirty="0">
                        <a:solidFill>
                          <a:schemeClr val="bg1"/>
                        </a:solidFill>
                      </a:rPr>
                      <a:t>26%</a:t>
                    </a:r>
                  </a:p>
                </c:rich>
              </c:tx>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1-95EF-4BC9-85A5-B37A6811A3B2}"/>
                </c:ext>
              </c:extLst>
            </c:dLbl>
            <c:dLbl>
              <c:idx val="1"/>
              <c:layout>
                <c:manualLayout>
                  <c:x val="0.19592506109150148"/>
                  <c:y val="-0.3462723890282946"/>
                </c:manualLayout>
              </c:layout>
              <c:tx>
                <c:rich>
                  <a:bodyPr/>
                  <a:lstStyle/>
                  <a:p>
                    <a:r>
                      <a:rPr lang="en-US" sz="1200" dirty="0">
                        <a:solidFill>
                          <a:schemeClr val="bg1"/>
                        </a:solidFill>
                      </a:rPr>
                      <a:t>Safe</a:t>
                    </a:r>
                    <a:r>
                      <a:rPr lang="en-US" sz="1200" baseline="0" dirty="0">
                        <a:solidFill>
                          <a:schemeClr val="bg1"/>
                        </a:solidFill>
                      </a:rPr>
                      <a:t> Download</a:t>
                    </a:r>
                    <a:r>
                      <a:rPr lang="en-US" sz="1000" dirty="0">
                        <a:solidFill>
                          <a:schemeClr val="bg1"/>
                        </a:solidFill>
                      </a:rPr>
                      <a:t>
</a:t>
                    </a:r>
                    <a:r>
                      <a:rPr lang="en-US" sz="2800" dirty="0">
                        <a:solidFill>
                          <a:schemeClr val="bg1"/>
                        </a:solidFill>
                      </a:rPr>
                      <a:t>74%</a:t>
                    </a:r>
                    <a:endParaRPr lang="en-US" sz="4400" dirty="0"/>
                  </a:p>
                </c:rich>
              </c:tx>
              <c:dLblPos val="bestFit"/>
              <c:showLegendKey val="0"/>
              <c:showVal val="0"/>
              <c:showCatName val="1"/>
              <c:showSerName val="0"/>
              <c:showPercent val="1"/>
              <c:showBubbleSize val="0"/>
              <c:separator>
</c:separator>
              <c:extLst>
                <c:ext xmlns:c15="http://schemas.microsoft.com/office/drawing/2012/chart" uri="{CE6537A1-D6FC-4f65-9D91-7224C49458BB}"/>
                <c:ext xmlns:c16="http://schemas.microsoft.com/office/drawing/2014/chart" uri="{C3380CC4-5D6E-409C-BE32-E72D297353CC}">
                  <c16:uniqueId val="{00000002-95EF-4BC9-85A5-B37A6811A3B2}"/>
                </c:ext>
              </c:extLst>
            </c:dLbl>
            <c:spPr>
              <a:noFill/>
              <a:ln>
                <a:noFill/>
              </a:ln>
              <a:effectLst/>
            </c:spPr>
            <c:txPr>
              <a:bodyPr/>
              <a:lstStyle/>
              <a:p>
                <a:pPr>
                  <a:defRPr sz="1000">
                    <a:solidFill>
                      <a:schemeClr val="bg1"/>
                    </a:solidFill>
                  </a:defRPr>
                </a:pPr>
                <a:endParaRPr lang="en-US"/>
              </a:p>
            </c:txPr>
            <c:dLblPos val="ct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'Insecure Versions'!$A$118:$A$120</c:f>
              <c:strCache>
                <c:ptCount val="2"/>
                <c:pt idx="0">
                  <c:v>Contains Known Vulnerabilities</c:v>
                </c:pt>
                <c:pt idx="1">
                  <c:v>No Known Vulnerabilities</c:v>
                </c:pt>
              </c:strCache>
            </c:strRef>
          </c:cat>
          <c:val>
            <c:numRef>
              <c:f>'Insecure Versions'!$B$118:$B$120</c:f>
              <c:numCache>
                <c:formatCode>General</c:formatCode>
                <c:ptCount val="2"/>
                <c:pt idx="0">
                  <c:v>29790918</c:v>
                </c:pt>
                <c:pt idx="1">
                  <c:v>84148440</c:v>
                </c:pt>
              </c:numCache>
            </c:numRef>
          </c:val>
          <c:extLst>
            <c:ext xmlns:c16="http://schemas.microsoft.com/office/drawing/2014/chart" uri="{C3380CC4-5D6E-409C-BE32-E72D297353CC}">
              <c16:uniqueId val="{00000003-95EF-4BC9-85A5-B37A6811A3B2}"/>
            </c:ext>
          </c:extLst>
        </c:ser>
        <c:dLbls>
          <c:showLegendKey val="0"/>
          <c:showVal val="0"/>
          <c:showCatName val="1"/>
          <c:showSerName val="0"/>
          <c:showPercent val="0"/>
          <c:showBubbleSize val="0"/>
          <c:showLeaderLines val="0"/>
        </c:dLbls>
        <c:firstSliceAng val="0"/>
      </c:pieChart>
    </c:plotArea>
    <c:plotVisOnly val="1"/>
    <c:dispBlanksAs val="gap"/>
    <c:showDLblsOverMax val="0"/>
  </c:chart>
  <c:txPr>
    <a:bodyPr/>
    <a:lstStyle/>
    <a:p>
      <a:pPr>
        <a:defRPr sz="1050" b="1"/>
      </a:pPr>
      <a:endParaRPr lang="en-US"/>
    </a:p>
  </c:txPr>
  <c:externalData r:id="rId2">
    <c:autoUpdate val="0"/>
  </c:externalData>
  <c:extLst>
    <c:ext xmlns:c14="http://schemas.microsoft.com/office/drawing/2007/8/2/chart" uri="{781A3756-C4B2-4CAC-9D66-4F8BD8637D16}">
      <c14:pivotOptions>
        <c14:dropZoneFilter val="1"/>
        <c14:dropZoneData val="1"/>
        <c14:dropZoneSeries val="1"/>
        <c14:dropZonesVisible val="1"/>
      </c14:pivotOptions>
    </c:ext>
  </c:extLst>
</c:chartSpac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B04C0C-6E19-4840-B3D7-4201F7BB2590}" type="doc">
      <dgm:prSet loTypeId="urn:microsoft.com/office/officeart/2005/8/layout/default" loCatId="list" qsTypeId="urn:microsoft.com/office/officeart/2005/8/quickstyle/3d6" qsCatId="3D" csTypeId="urn:microsoft.com/office/officeart/2005/8/colors/colorful4" csCatId="colorful" phldr="1"/>
      <dgm:spPr/>
      <dgm:t>
        <a:bodyPr/>
        <a:lstStyle/>
        <a:p>
          <a:endParaRPr lang="en-US"/>
        </a:p>
      </dgm:t>
    </dgm:pt>
    <dgm:pt modelId="{6B9E559F-B51F-487B-AFDA-4C4010752327}">
      <dgm:prSet phldrT="[Tex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A1: 2017 - Injection</a:t>
          </a:r>
        </a:p>
      </dgm:t>
    </dgm:pt>
    <dgm:pt modelId="{027F92AC-C4FE-494B-A703-523BBC210724}" type="parTrans" cxnId="{BE774F66-CB19-4EAD-BC1E-11BC1EA2DDAF}">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573B89DA-5A1C-4957-99B7-E11C8154E617}" type="sibTrans" cxnId="{BE774F66-CB19-4EAD-BC1E-11BC1EA2DDAF}">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BB30A111-F8C8-4339-8330-0DD99DF4BCBF}">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A2: 2017 - Broken Authentication</a:t>
          </a:r>
        </a:p>
      </dgm:t>
    </dgm:pt>
    <dgm:pt modelId="{46108387-F33D-490D-B9D5-5CB93E5F65A6}" type="parTrans" cxnId="{07C3745F-601C-406C-A8E3-092137DD75FD}">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D1939E28-F568-4DC5-BA41-778B2C02EAD5}" type="sibTrans" cxnId="{07C3745F-601C-406C-A8E3-092137DD75FD}">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08D20B7E-E29E-4B28-A4A8-0D46C3471EF7}">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A3: 2017- Sensitive Data Exposure</a:t>
          </a:r>
        </a:p>
      </dgm:t>
    </dgm:pt>
    <dgm:pt modelId="{CF995AFC-E0B8-4C31-AC63-83C5849E417A}" type="parTrans" cxnId="{73B847FE-763A-44A7-A21D-67ED2627B78E}">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6C18E320-F5AC-4143-A491-8E4E08A3A68B}" type="sibTrans" cxnId="{73B847FE-763A-44A7-A21D-67ED2627B78E}">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687CAFF4-AD41-4DC0-8EF2-02C29A2FC3CF}">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A4: 2017 – XML External Entities (XXE)</a:t>
          </a:r>
        </a:p>
      </dgm:t>
    </dgm:pt>
    <dgm:pt modelId="{AFB4DCDA-0028-47EA-A268-5BDFAEBCEC41}" type="parTrans" cxnId="{D9BA06D5-6272-4604-8F87-EEA2B6DFC3AD}">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61B51BAB-FB33-4373-AF20-E5464AD9BAB5}" type="sibTrans" cxnId="{D9BA06D5-6272-4604-8F87-EEA2B6DFC3AD}">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C58ADD07-7AF8-43A7-9E90-F58C335B9B0D}">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A5: 2017 – Broken Access Control</a:t>
          </a:r>
        </a:p>
      </dgm:t>
    </dgm:pt>
    <dgm:pt modelId="{BCF94E0E-F75A-4AFC-9DCE-C9F16297C185}" type="parTrans" cxnId="{29873E52-23CD-4F54-B6BD-1714CF16401B}">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76CDE3E8-FAE7-45EF-9F78-6A1F639EFCB7}" type="sibTrans" cxnId="{29873E52-23CD-4F54-B6BD-1714CF16401B}">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5FCE714D-22CA-4232-9CCA-D3E9EE52410B}">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A6: 2017 – Security Misconfiguration</a:t>
          </a:r>
        </a:p>
      </dgm:t>
    </dgm:pt>
    <dgm:pt modelId="{125CCA19-37A9-4FAB-9046-7996D3F1619B}" type="parTrans" cxnId="{A5009B29-2ACB-42F5-B439-1C2C3609B42C}">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8522BB66-C003-42DA-843D-D206C8829502}" type="sibTrans" cxnId="{A5009B29-2ACB-42F5-B439-1C2C3609B42C}">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8649EEDC-75EF-4F95-B339-ABB45FD10274}">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A7: 2017 – Cross Site Scripting</a:t>
          </a:r>
        </a:p>
      </dgm:t>
    </dgm:pt>
    <dgm:pt modelId="{0D081D9C-3B74-405C-9295-58A49E3D03D7}" type="parTrans" cxnId="{5436E685-DFF2-4144-AA96-F8ADEF7BDB06}">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FAE7CA58-5AD2-421E-9262-98F1C84FBF34}" type="sibTrans" cxnId="{5436E685-DFF2-4144-AA96-F8ADEF7BDB06}">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DF6D1EC7-0807-4156-ACF1-69CAE2D8867B}">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A8: 2017 – Insecure Deserialization </a:t>
          </a:r>
        </a:p>
      </dgm:t>
    </dgm:pt>
    <dgm:pt modelId="{27755096-5C2A-4EDC-B99E-0D5FD3EE627C}" type="parTrans" cxnId="{B3BAC24B-DF21-466E-9D08-50757F6B5D05}">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F72240B8-2501-4EC7-AD29-56301EB37017}" type="sibTrans" cxnId="{B3BAC24B-DF21-466E-9D08-50757F6B5D05}">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BC9B4177-C96F-4B3B-B7E6-51E57E72A168}">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A9: 2017 - Using Components with Known Vulnerabilities</a:t>
          </a:r>
        </a:p>
      </dgm:t>
    </dgm:pt>
    <dgm:pt modelId="{57F0A14B-1567-4553-9D0F-6327741A0A9A}" type="parTrans" cxnId="{24A1E7EE-E6A9-41DE-A1C0-81B072BFC735}">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F2226C45-7D29-484F-BE2D-A34D3889C833}" type="sibTrans" cxnId="{24A1E7EE-E6A9-41DE-A1C0-81B072BFC735}">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1B72A59B-BC76-43E8-8E41-5CA236DA27B9}">
      <dgm:prSet/>
      <dgm:spPr/>
      <dgm:t>
        <a:bodyPr/>
        <a:lstStyle/>
        <a:p>
          <a:r>
            <a:rPr lang="en-US" b="1" dirty="0">
              <a:latin typeface="Tahoma" panose="020B0604030504040204" pitchFamily="34" charset="0"/>
              <a:ea typeface="Tahoma" panose="020B0604030504040204" pitchFamily="34" charset="0"/>
              <a:cs typeface="Tahoma" panose="020B0604030504040204" pitchFamily="34" charset="0"/>
            </a:rPr>
            <a:t>A10: 2017 -Insufficient Logging &amp; Monitoring</a:t>
          </a:r>
        </a:p>
      </dgm:t>
    </dgm:pt>
    <dgm:pt modelId="{D8E4FE6E-5E23-4AF3-B210-C54B6D77C50B}" type="parTrans" cxnId="{B7F6BB2C-79FC-49BE-919D-A6E020264036}">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A5BAE8D5-69DE-4671-8548-E9073161E2D8}" type="sibTrans" cxnId="{B7F6BB2C-79FC-49BE-919D-A6E020264036}">
      <dgm:prSet/>
      <dgm:spPr/>
      <dgm:t>
        <a:bodyPr/>
        <a:lstStyle/>
        <a:p>
          <a:endParaRPr lang="en-US" b="1">
            <a:latin typeface="Tahoma" panose="020B0604030504040204" pitchFamily="34" charset="0"/>
            <a:ea typeface="Tahoma" panose="020B0604030504040204" pitchFamily="34" charset="0"/>
            <a:cs typeface="Tahoma" panose="020B0604030504040204" pitchFamily="34" charset="0"/>
          </a:endParaRPr>
        </a:p>
      </dgm:t>
    </dgm:pt>
    <dgm:pt modelId="{0BB98951-BE39-481A-A2AA-806B9FA054CA}" type="pres">
      <dgm:prSet presAssocID="{78B04C0C-6E19-4840-B3D7-4201F7BB2590}" presName="diagram" presStyleCnt="0">
        <dgm:presLayoutVars>
          <dgm:dir/>
          <dgm:resizeHandles val="exact"/>
        </dgm:presLayoutVars>
      </dgm:prSet>
      <dgm:spPr/>
    </dgm:pt>
    <dgm:pt modelId="{B8A07A1F-22B6-4BE2-B45F-311C1B72F05F}" type="pres">
      <dgm:prSet presAssocID="{6B9E559F-B51F-487B-AFDA-4C4010752327}" presName="node" presStyleLbl="node1" presStyleIdx="0" presStyleCnt="10">
        <dgm:presLayoutVars>
          <dgm:bulletEnabled val="1"/>
        </dgm:presLayoutVars>
      </dgm:prSet>
      <dgm:spPr/>
    </dgm:pt>
    <dgm:pt modelId="{91CC9E06-791E-46DC-BC70-F7E861AC6B03}" type="pres">
      <dgm:prSet presAssocID="{573B89DA-5A1C-4957-99B7-E11C8154E617}" presName="sibTrans" presStyleCnt="0"/>
      <dgm:spPr/>
    </dgm:pt>
    <dgm:pt modelId="{E06E15D9-675A-495D-82BF-F70EBF33BDF6}" type="pres">
      <dgm:prSet presAssocID="{BB30A111-F8C8-4339-8330-0DD99DF4BCBF}" presName="node" presStyleLbl="node1" presStyleIdx="1" presStyleCnt="10">
        <dgm:presLayoutVars>
          <dgm:bulletEnabled val="1"/>
        </dgm:presLayoutVars>
      </dgm:prSet>
      <dgm:spPr/>
    </dgm:pt>
    <dgm:pt modelId="{FB4DA1BA-7CF4-4E3D-AFF8-479B3E09691C}" type="pres">
      <dgm:prSet presAssocID="{D1939E28-F568-4DC5-BA41-778B2C02EAD5}" presName="sibTrans" presStyleCnt="0"/>
      <dgm:spPr/>
    </dgm:pt>
    <dgm:pt modelId="{77DED48D-E40E-41C7-9D3B-3CFDA85928CE}" type="pres">
      <dgm:prSet presAssocID="{08D20B7E-E29E-4B28-A4A8-0D46C3471EF7}" presName="node" presStyleLbl="node1" presStyleIdx="2" presStyleCnt="10">
        <dgm:presLayoutVars>
          <dgm:bulletEnabled val="1"/>
        </dgm:presLayoutVars>
      </dgm:prSet>
      <dgm:spPr/>
    </dgm:pt>
    <dgm:pt modelId="{43A3C22C-C5EC-4724-8AC1-862687A990BC}" type="pres">
      <dgm:prSet presAssocID="{6C18E320-F5AC-4143-A491-8E4E08A3A68B}" presName="sibTrans" presStyleCnt="0"/>
      <dgm:spPr/>
    </dgm:pt>
    <dgm:pt modelId="{A7AB97FF-ECB5-4532-B602-861D1A2F7ABC}" type="pres">
      <dgm:prSet presAssocID="{687CAFF4-AD41-4DC0-8EF2-02C29A2FC3CF}" presName="node" presStyleLbl="node1" presStyleIdx="3" presStyleCnt="10">
        <dgm:presLayoutVars>
          <dgm:bulletEnabled val="1"/>
        </dgm:presLayoutVars>
      </dgm:prSet>
      <dgm:spPr/>
    </dgm:pt>
    <dgm:pt modelId="{031ECBFA-C595-404E-B123-929660D1A5FE}" type="pres">
      <dgm:prSet presAssocID="{61B51BAB-FB33-4373-AF20-E5464AD9BAB5}" presName="sibTrans" presStyleCnt="0"/>
      <dgm:spPr/>
    </dgm:pt>
    <dgm:pt modelId="{8D825BDA-C52E-49D3-8372-953DEF28061A}" type="pres">
      <dgm:prSet presAssocID="{C58ADD07-7AF8-43A7-9E90-F58C335B9B0D}" presName="node" presStyleLbl="node1" presStyleIdx="4" presStyleCnt="10">
        <dgm:presLayoutVars>
          <dgm:bulletEnabled val="1"/>
        </dgm:presLayoutVars>
      </dgm:prSet>
      <dgm:spPr/>
    </dgm:pt>
    <dgm:pt modelId="{0EAD04A3-CA14-4CB2-923E-D58EEFA64E80}" type="pres">
      <dgm:prSet presAssocID="{76CDE3E8-FAE7-45EF-9F78-6A1F639EFCB7}" presName="sibTrans" presStyleCnt="0"/>
      <dgm:spPr/>
    </dgm:pt>
    <dgm:pt modelId="{61EA8A1C-68C1-4DD5-A332-0FD64238452F}" type="pres">
      <dgm:prSet presAssocID="{5FCE714D-22CA-4232-9CCA-D3E9EE52410B}" presName="node" presStyleLbl="node1" presStyleIdx="5" presStyleCnt="10">
        <dgm:presLayoutVars>
          <dgm:bulletEnabled val="1"/>
        </dgm:presLayoutVars>
      </dgm:prSet>
      <dgm:spPr/>
    </dgm:pt>
    <dgm:pt modelId="{549A6377-6AF2-486C-9BA3-079034AD3A8C}" type="pres">
      <dgm:prSet presAssocID="{8522BB66-C003-42DA-843D-D206C8829502}" presName="sibTrans" presStyleCnt="0"/>
      <dgm:spPr/>
    </dgm:pt>
    <dgm:pt modelId="{7C6CEF36-33EF-4A86-871A-CFADA3DCA28C}" type="pres">
      <dgm:prSet presAssocID="{8649EEDC-75EF-4F95-B339-ABB45FD10274}" presName="node" presStyleLbl="node1" presStyleIdx="6" presStyleCnt="10">
        <dgm:presLayoutVars>
          <dgm:bulletEnabled val="1"/>
        </dgm:presLayoutVars>
      </dgm:prSet>
      <dgm:spPr/>
    </dgm:pt>
    <dgm:pt modelId="{08B8AA17-1768-4C54-828F-3240AC06CAFE}" type="pres">
      <dgm:prSet presAssocID="{FAE7CA58-5AD2-421E-9262-98F1C84FBF34}" presName="sibTrans" presStyleCnt="0"/>
      <dgm:spPr/>
    </dgm:pt>
    <dgm:pt modelId="{89353469-EB4E-477B-95CF-4BB42605449C}" type="pres">
      <dgm:prSet presAssocID="{DF6D1EC7-0807-4156-ACF1-69CAE2D8867B}" presName="node" presStyleLbl="node1" presStyleIdx="7" presStyleCnt="10">
        <dgm:presLayoutVars>
          <dgm:bulletEnabled val="1"/>
        </dgm:presLayoutVars>
      </dgm:prSet>
      <dgm:spPr/>
    </dgm:pt>
    <dgm:pt modelId="{FD0C3C1D-7C99-4B06-821B-F8EA64A8B2D8}" type="pres">
      <dgm:prSet presAssocID="{F72240B8-2501-4EC7-AD29-56301EB37017}" presName="sibTrans" presStyleCnt="0"/>
      <dgm:spPr/>
    </dgm:pt>
    <dgm:pt modelId="{E77B87B8-7E5A-4C9B-8507-A4503859FE21}" type="pres">
      <dgm:prSet presAssocID="{BC9B4177-C96F-4B3B-B7E6-51E57E72A168}" presName="node" presStyleLbl="node1" presStyleIdx="8" presStyleCnt="10" custLinFactNeighborX="-35346">
        <dgm:presLayoutVars>
          <dgm:bulletEnabled val="1"/>
        </dgm:presLayoutVars>
      </dgm:prSet>
      <dgm:spPr/>
    </dgm:pt>
    <dgm:pt modelId="{596E3F06-3E60-41FC-AFD1-17BA64B5AACB}" type="pres">
      <dgm:prSet presAssocID="{F2226C45-7D29-484F-BE2D-A34D3889C833}" presName="sibTrans" presStyleCnt="0"/>
      <dgm:spPr/>
    </dgm:pt>
    <dgm:pt modelId="{D11C2A0E-B020-4E82-AC0A-97DFF27F11C3}" type="pres">
      <dgm:prSet presAssocID="{1B72A59B-BC76-43E8-8E41-5CA236DA27B9}" presName="node" presStyleLbl="node1" presStyleIdx="9" presStyleCnt="10" custLinFactNeighborX="-27030">
        <dgm:presLayoutVars>
          <dgm:bulletEnabled val="1"/>
        </dgm:presLayoutVars>
      </dgm:prSet>
      <dgm:spPr/>
    </dgm:pt>
  </dgm:ptLst>
  <dgm:cxnLst>
    <dgm:cxn modelId="{818D960E-E6AE-486B-8FB6-D0EB35D91FE4}" type="presOf" srcId="{78B04C0C-6E19-4840-B3D7-4201F7BB2590}" destId="{0BB98951-BE39-481A-A2AA-806B9FA054CA}" srcOrd="0" destOrd="0" presId="urn:microsoft.com/office/officeart/2005/8/layout/default"/>
    <dgm:cxn modelId="{37DE1414-5DE8-4103-8DB2-9760C0D56935}" type="presOf" srcId="{DF6D1EC7-0807-4156-ACF1-69CAE2D8867B}" destId="{89353469-EB4E-477B-95CF-4BB42605449C}" srcOrd="0" destOrd="0" presId="urn:microsoft.com/office/officeart/2005/8/layout/default"/>
    <dgm:cxn modelId="{A5009B29-2ACB-42F5-B439-1C2C3609B42C}" srcId="{78B04C0C-6E19-4840-B3D7-4201F7BB2590}" destId="{5FCE714D-22CA-4232-9CCA-D3E9EE52410B}" srcOrd="5" destOrd="0" parTransId="{125CCA19-37A9-4FAB-9046-7996D3F1619B}" sibTransId="{8522BB66-C003-42DA-843D-D206C8829502}"/>
    <dgm:cxn modelId="{B7F6BB2C-79FC-49BE-919D-A6E020264036}" srcId="{78B04C0C-6E19-4840-B3D7-4201F7BB2590}" destId="{1B72A59B-BC76-43E8-8E41-5CA236DA27B9}" srcOrd="9" destOrd="0" parTransId="{D8E4FE6E-5E23-4AF3-B210-C54B6D77C50B}" sibTransId="{A5BAE8D5-69DE-4671-8548-E9073161E2D8}"/>
    <dgm:cxn modelId="{CA58CA35-5A0F-4444-9B90-4C28EBB8B96B}" type="presOf" srcId="{1B72A59B-BC76-43E8-8E41-5CA236DA27B9}" destId="{D11C2A0E-B020-4E82-AC0A-97DFF27F11C3}" srcOrd="0" destOrd="0" presId="urn:microsoft.com/office/officeart/2005/8/layout/default"/>
    <dgm:cxn modelId="{0F6CC55E-3817-4C38-B50D-C47FEBBE04DA}" type="presOf" srcId="{BB30A111-F8C8-4339-8330-0DD99DF4BCBF}" destId="{E06E15D9-675A-495D-82BF-F70EBF33BDF6}" srcOrd="0" destOrd="0" presId="urn:microsoft.com/office/officeart/2005/8/layout/default"/>
    <dgm:cxn modelId="{07C3745F-601C-406C-A8E3-092137DD75FD}" srcId="{78B04C0C-6E19-4840-B3D7-4201F7BB2590}" destId="{BB30A111-F8C8-4339-8330-0DD99DF4BCBF}" srcOrd="1" destOrd="0" parTransId="{46108387-F33D-490D-B9D5-5CB93E5F65A6}" sibTransId="{D1939E28-F568-4DC5-BA41-778B2C02EAD5}"/>
    <dgm:cxn modelId="{BE774F66-CB19-4EAD-BC1E-11BC1EA2DDAF}" srcId="{78B04C0C-6E19-4840-B3D7-4201F7BB2590}" destId="{6B9E559F-B51F-487B-AFDA-4C4010752327}" srcOrd="0" destOrd="0" parTransId="{027F92AC-C4FE-494B-A703-523BBC210724}" sibTransId="{573B89DA-5A1C-4957-99B7-E11C8154E617}"/>
    <dgm:cxn modelId="{B3BAC24B-DF21-466E-9D08-50757F6B5D05}" srcId="{78B04C0C-6E19-4840-B3D7-4201F7BB2590}" destId="{DF6D1EC7-0807-4156-ACF1-69CAE2D8867B}" srcOrd="7" destOrd="0" parTransId="{27755096-5C2A-4EDC-B99E-0D5FD3EE627C}" sibTransId="{F72240B8-2501-4EC7-AD29-56301EB37017}"/>
    <dgm:cxn modelId="{7D720A4E-3DAD-4583-9170-5E7F7F0CBF30}" type="presOf" srcId="{BC9B4177-C96F-4B3B-B7E6-51E57E72A168}" destId="{E77B87B8-7E5A-4C9B-8507-A4503859FE21}" srcOrd="0" destOrd="0" presId="urn:microsoft.com/office/officeart/2005/8/layout/default"/>
    <dgm:cxn modelId="{6B0A9070-3131-4E33-9617-21324D06D5CD}" type="presOf" srcId="{8649EEDC-75EF-4F95-B339-ABB45FD10274}" destId="{7C6CEF36-33EF-4A86-871A-CFADA3DCA28C}" srcOrd="0" destOrd="0" presId="urn:microsoft.com/office/officeart/2005/8/layout/default"/>
    <dgm:cxn modelId="{29873E52-23CD-4F54-B6BD-1714CF16401B}" srcId="{78B04C0C-6E19-4840-B3D7-4201F7BB2590}" destId="{C58ADD07-7AF8-43A7-9E90-F58C335B9B0D}" srcOrd="4" destOrd="0" parTransId="{BCF94E0E-F75A-4AFC-9DCE-C9F16297C185}" sibTransId="{76CDE3E8-FAE7-45EF-9F78-6A1F639EFCB7}"/>
    <dgm:cxn modelId="{C319AE58-4A65-4AEC-88DD-CFE65C24E1DD}" type="presOf" srcId="{5FCE714D-22CA-4232-9CCA-D3E9EE52410B}" destId="{61EA8A1C-68C1-4DD5-A332-0FD64238452F}" srcOrd="0" destOrd="0" presId="urn:microsoft.com/office/officeart/2005/8/layout/default"/>
    <dgm:cxn modelId="{5436E685-DFF2-4144-AA96-F8ADEF7BDB06}" srcId="{78B04C0C-6E19-4840-B3D7-4201F7BB2590}" destId="{8649EEDC-75EF-4F95-B339-ABB45FD10274}" srcOrd="6" destOrd="0" parTransId="{0D081D9C-3B74-405C-9295-58A49E3D03D7}" sibTransId="{FAE7CA58-5AD2-421E-9262-98F1C84FBF34}"/>
    <dgm:cxn modelId="{9483009E-D0B6-44C9-9CAA-A95464883ECF}" type="presOf" srcId="{08D20B7E-E29E-4B28-A4A8-0D46C3471EF7}" destId="{77DED48D-E40E-41C7-9D3B-3CFDA85928CE}" srcOrd="0" destOrd="0" presId="urn:microsoft.com/office/officeart/2005/8/layout/default"/>
    <dgm:cxn modelId="{904103BE-1363-4674-9775-5154AE5B6F84}" type="presOf" srcId="{6B9E559F-B51F-487B-AFDA-4C4010752327}" destId="{B8A07A1F-22B6-4BE2-B45F-311C1B72F05F}" srcOrd="0" destOrd="0" presId="urn:microsoft.com/office/officeart/2005/8/layout/default"/>
    <dgm:cxn modelId="{349CDDD3-3A87-47A4-A83F-35894F9259CA}" type="presOf" srcId="{687CAFF4-AD41-4DC0-8EF2-02C29A2FC3CF}" destId="{A7AB97FF-ECB5-4532-B602-861D1A2F7ABC}" srcOrd="0" destOrd="0" presId="urn:microsoft.com/office/officeart/2005/8/layout/default"/>
    <dgm:cxn modelId="{D9BA06D5-6272-4604-8F87-EEA2B6DFC3AD}" srcId="{78B04C0C-6E19-4840-B3D7-4201F7BB2590}" destId="{687CAFF4-AD41-4DC0-8EF2-02C29A2FC3CF}" srcOrd="3" destOrd="0" parTransId="{AFB4DCDA-0028-47EA-A268-5BDFAEBCEC41}" sibTransId="{61B51BAB-FB33-4373-AF20-E5464AD9BAB5}"/>
    <dgm:cxn modelId="{EFEDBBDC-5DD2-463A-98A9-1F73AB4EEE3B}" type="presOf" srcId="{C58ADD07-7AF8-43A7-9E90-F58C335B9B0D}" destId="{8D825BDA-C52E-49D3-8372-953DEF28061A}" srcOrd="0" destOrd="0" presId="urn:microsoft.com/office/officeart/2005/8/layout/default"/>
    <dgm:cxn modelId="{24A1E7EE-E6A9-41DE-A1C0-81B072BFC735}" srcId="{78B04C0C-6E19-4840-B3D7-4201F7BB2590}" destId="{BC9B4177-C96F-4B3B-B7E6-51E57E72A168}" srcOrd="8" destOrd="0" parTransId="{57F0A14B-1567-4553-9D0F-6327741A0A9A}" sibTransId="{F2226C45-7D29-484F-BE2D-A34D3889C833}"/>
    <dgm:cxn modelId="{73B847FE-763A-44A7-A21D-67ED2627B78E}" srcId="{78B04C0C-6E19-4840-B3D7-4201F7BB2590}" destId="{08D20B7E-E29E-4B28-A4A8-0D46C3471EF7}" srcOrd="2" destOrd="0" parTransId="{CF995AFC-E0B8-4C31-AC63-83C5849E417A}" sibTransId="{6C18E320-F5AC-4143-A491-8E4E08A3A68B}"/>
    <dgm:cxn modelId="{AE723E56-D443-49DC-A2EE-29F83D5212F6}" type="presParOf" srcId="{0BB98951-BE39-481A-A2AA-806B9FA054CA}" destId="{B8A07A1F-22B6-4BE2-B45F-311C1B72F05F}" srcOrd="0" destOrd="0" presId="urn:microsoft.com/office/officeart/2005/8/layout/default"/>
    <dgm:cxn modelId="{C77DA5C7-F151-4E0B-AB43-6F744074B192}" type="presParOf" srcId="{0BB98951-BE39-481A-A2AA-806B9FA054CA}" destId="{91CC9E06-791E-46DC-BC70-F7E861AC6B03}" srcOrd="1" destOrd="0" presId="urn:microsoft.com/office/officeart/2005/8/layout/default"/>
    <dgm:cxn modelId="{54BB862F-9E1C-4DE8-81D5-D000FBB4F73E}" type="presParOf" srcId="{0BB98951-BE39-481A-A2AA-806B9FA054CA}" destId="{E06E15D9-675A-495D-82BF-F70EBF33BDF6}" srcOrd="2" destOrd="0" presId="urn:microsoft.com/office/officeart/2005/8/layout/default"/>
    <dgm:cxn modelId="{B549BE9E-256C-41C3-9307-048752A60DF9}" type="presParOf" srcId="{0BB98951-BE39-481A-A2AA-806B9FA054CA}" destId="{FB4DA1BA-7CF4-4E3D-AFF8-479B3E09691C}" srcOrd="3" destOrd="0" presId="urn:microsoft.com/office/officeart/2005/8/layout/default"/>
    <dgm:cxn modelId="{A74E583C-3204-4AC9-9A2E-30CE5FC0251B}" type="presParOf" srcId="{0BB98951-BE39-481A-A2AA-806B9FA054CA}" destId="{77DED48D-E40E-41C7-9D3B-3CFDA85928CE}" srcOrd="4" destOrd="0" presId="urn:microsoft.com/office/officeart/2005/8/layout/default"/>
    <dgm:cxn modelId="{3852BA96-917D-4750-A31B-7A782E4A67F4}" type="presParOf" srcId="{0BB98951-BE39-481A-A2AA-806B9FA054CA}" destId="{43A3C22C-C5EC-4724-8AC1-862687A990BC}" srcOrd="5" destOrd="0" presId="urn:microsoft.com/office/officeart/2005/8/layout/default"/>
    <dgm:cxn modelId="{E135483A-3193-450A-B616-C94CA11010D2}" type="presParOf" srcId="{0BB98951-BE39-481A-A2AA-806B9FA054CA}" destId="{A7AB97FF-ECB5-4532-B602-861D1A2F7ABC}" srcOrd="6" destOrd="0" presId="urn:microsoft.com/office/officeart/2005/8/layout/default"/>
    <dgm:cxn modelId="{C6140A72-5C91-4C91-8C16-B938E7F6C7BD}" type="presParOf" srcId="{0BB98951-BE39-481A-A2AA-806B9FA054CA}" destId="{031ECBFA-C595-404E-B123-929660D1A5FE}" srcOrd="7" destOrd="0" presId="urn:microsoft.com/office/officeart/2005/8/layout/default"/>
    <dgm:cxn modelId="{CFA99405-150D-4177-9E08-FFBC747B1C76}" type="presParOf" srcId="{0BB98951-BE39-481A-A2AA-806B9FA054CA}" destId="{8D825BDA-C52E-49D3-8372-953DEF28061A}" srcOrd="8" destOrd="0" presId="urn:microsoft.com/office/officeart/2005/8/layout/default"/>
    <dgm:cxn modelId="{2FF7AD3B-1F92-4427-AE8A-676BD9460E27}" type="presParOf" srcId="{0BB98951-BE39-481A-A2AA-806B9FA054CA}" destId="{0EAD04A3-CA14-4CB2-923E-D58EEFA64E80}" srcOrd="9" destOrd="0" presId="urn:microsoft.com/office/officeart/2005/8/layout/default"/>
    <dgm:cxn modelId="{6E5B0F2F-426D-43B4-AAEE-E24370CA8175}" type="presParOf" srcId="{0BB98951-BE39-481A-A2AA-806B9FA054CA}" destId="{61EA8A1C-68C1-4DD5-A332-0FD64238452F}" srcOrd="10" destOrd="0" presId="urn:microsoft.com/office/officeart/2005/8/layout/default"/>
    <dgm:cxn modelId="{A60C708E-04CC-449A-9CEA-0B074D6AECAC}" type="presParOf" srcId="{0BB98951-BE39-481A-A2AA-806B9FA054CA}" destId="{549A6377-6AF2-486C-9BA3-079034AD3A8C}" srcOrd="11" destOrd="0" presId="urn:microsoft.com/office/officeart/2005/8/layout/default"/>
    <dgm:cxn modelId="{6E949BBA-F1B1-48CE-8F50-969C2AB83D1D}" type="presParOf" srcId="{0BB98951-BE39-481A-A2AA-806B9FA054CA}" destId="{7C6CEF36-33EF-4A86-871A-CFADA3DCA28C}" srcOrd="12" destOrd="0" presId="urn:microsoft.com/office/officeart/2005/8/layout/default"/>
    <dgm:cxn modelId="{9B344F93-AAC7-4AE3-992A-017D12F6557D}" type="presParOf" srcId="{0BB98951-BE39-481A-A2AA-806B9FA054CA}" destId="{08B8AA17-1768-4C54-828F-3240AC06CAFE}" srcOrd="13" destOrd="0" presId="urn:microsoft.com/office/officeart/2005/8/layout/default"/>
    <dgm:cxn modelId="{28826247-61D1-49CA-874E-75D9C918A96D}" type="presParOf" srcId="{0BB98951-BE39-481A-A2AA-806B9FA054CA}" destId="{89353469-EB4E-477B-95CF-4BB42605449C}" srcOrd="14" destOrd="0" presId="urn:microsoft.com/office/officeart/2005/8/layout/default"/>
    <dgm:cxn modelId="{F2A07E02-2400-4D0E-B584-7453BC4002E2}" type="presParOf" srcId="{0BB98951-BE39-481A-A2AA-806B9FA054CA}" destId="{FD0C3C1D-7C99-4B06-821B-F8EA64A8B2D8}" srcOrd="15" destOrd="0" presId="urn:microsoft.com/office/officeart/2005/8/layout/default"/>
    <dgm:cxn modelId="{A4DA77FD-71DA-4166-BC09-85DD03F51A7C}" type="presParOf" srcId="{0BB98951-BE39-481A-A2AA-806B9FA054CA}" destId="{E77B87B8-7E5A-4C9B-8507-A4503859FE21}" srcOrd="16" destOrd="0" presId="urn:microsoft.com/office/officeart/2005/8/layout/default"/>
    <dgm:cxn modelId="{4241F78D-46F4-474E-B350-6301F80C4702}" type="presParOf" srcId="{0BB98951-BE39-481A-A2AA-806B9FA054CA}" destId="{596E3F06-3E60-41FC-AFD1-17BA64B5AACB}" srcOrd="17" destOrd="0" presId="urn:microsoft.com/office/officeart/2005/8/layout/default"/>
    <dgm:cxn modelId="{0FF61909-C726-4BCA-B334-51CCD97AFBF0}" type="presParOf" srcId="{0BB98951-BE39-481A-A2AA-806B9FA054CA}" destId="{D11C2A0E-B020-4E82-AC0A-97DFF27F11C3}" srcOrd="18" destOrd="0" presId="urn:microsoft.com/office/officeart/2005/8/layout/defaul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B02772-C1F9-44A8-B489-9FD1459DFC1E}"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56C3245A-F7FC-4B67-9169-B1F558B84EAA}">
      <dgm:prSet phldrT="[Text]" custT="1"/>
      <dgm:spPr>
        <a:solidFill>
          <a:srgbClr val="FFFFFF"/>
        </a:solidFill>
        <a:ln>
          <a:solidFill>
            <a:schemeClr val="bg1">
              <a:lumMod val="75000"/>
            </a:schemeClr>
          </a:solidFill>
        </a:ln>
      </dgm:spPr>
      <dgm:t>
        <a:bodyPr/>
        <a:lstStyle/>
        <a:p>
          <a:r>
            <a:rPr lang="en-US" sz="2000" b="0">
              <a:solidFill>
                <a:schemeClr val="bg1">
                  <a:lumMod val="10000"/>
                </a:schemeClr>
              </a:solidFill>
            </a:rPr>
            <a:t>HTTP is a “stateless” protocol</a:t>
          </a:r>
          <a:endParaRPr lang="en-US" sz="2000" b="0" dirty="0">
            <a:solidFill>
              <a:schemeClr val="bg1">
                <a:lumMod val="10000"/>
              </a:schemeClr>
            </a:solidFill>
          </a:endParaRPr>
        </a:p>
      </dgm:t>
    </dgm:pt>
    <dgm:pt modelId="{BD4D8590-9BE4-48C0-986F-B4680D03DE57}" type="parTrans" cxnId="{BEA1A8FD-DCD7-4F92-AD6B-3474245A1831}">
      <dgm:prSet/>
      <dgm:spPr/>
      <dgm:t>
        <a:bodyPr/>
        <a:lstStyle/>
        <a:p>
          <a:endParaRPr lang="en-US" b="0"/>
        </a:p>
      </dgm:t>
    </dgm:pt>
    <dgm:pt modelId="{3B5E5F56-615A-4BE2-9604-A0A8E018FC73}" type="sibTrans" cxnId="{BEA1A8FD-DCD7-4F92-AD6B-3474245A1831}">
      <dgm:prSet/>
      <dgm:spPr/>
      <dgm:t>
        <a:bodyPr/>
        <a:lstStyle/>
        <a:p>
          <a:endParaRPr lang="en-US" b="0"/>
        </a:p>
      </dgm:t>
    </dgm:pt>
    <dgm:pt modelId="{31E58432-AF4D-4379-9488-DF87DFE6E298}">
      <dgm:prSet/>
      <dgm:spPr/>
      <dgm:t>
        <a:bodyPr/>
        <a:lstStyle/>
        <a:p>
          <a:r>
            <a:rPr lang="en-US" b="0" dirty="0"/>
            <a:t>Means credentials have to go with every request</a:t>
          </a:r>
        </a:p>
      </dgm:t>
    </dgm:pt>
    <dgm:pt modelId="{6AC3BD83-0619-4726-8AB4-13FD1CAA0A0B}" type="parTrans" cxnId="{8B2DCE92-DEC2-4109-A741-C00B3E73F8D4}">
      <dgm:prSet/>
      <dgm:spPr/>
      <dgm:t>
        <a:bodyPr/>
        <a:lstStyle/>
        <a:p>
          <a:endParaRPr lang="en-US" b="0"/>
        </a:p>
      </dgm:t>
    </dgm:pt>
    <dgm:pt modelId="{31EFB07F-8AB0-4491-A503-6D598D6A726C}" type="sibTrans" cxnId="{8B2DCE92-DEC2-4109-A741-C00B3E73F8D4}">
      <dgm:prSet/>
      <dgm:spPr/>
      <dgm:t>
        <a:bodyPr/>
        <a:lstStyle/>
        <a:p>
          <a:endParaRPr lang="en-US" b="0"/>
        </a:p>
      </dgm:t>
    </dgm:pt>
    <dgm:pt modelId="{E5D103ED-8098-4449-ACE9-B58956D89202}">
      <dgm:prSet/>
      <dgm:spPr/>
      <dgm:t>
        <a:bodyPr/>
        <a:lstStyle/>
        <a:p>
          <a:r>
            <a:rPr lang="en-US" b="0" dirty="0"/>
            <a:t>Should use TLS for everything requiring authentication</a:t>
          </a:r>
        </a:p>
      </dgm:t>
    </dgm:pt>
    <dgm:pt modelId="{907440AD-3643-4959-A4FC-8FF25C1EE033}" type="parTrans" cxnId="{DB89ED16-E506-4192-9853-168F18B92760}">
      <dgm:prSet/>
      <dgm:spPr/>
      <dgm:t>
        <a:bodyPr/>
        <a:lstStyle/>
        <a:p>
          <a:endParaRPr lang="en-US" b="0"/>
        </a:p>
      </dgm:t>
    </dgm:pt>
    <dgm:pt modelId="{9E366A32-918A-4B78-B2B2-D7197D7AA90E}" type="sibTrans" cxnId="{DB89ED16-E506-4192-9853-168F18B92760}">
      <dgm:prSet/>
      <dgm:spPr/>
      <dgm:t>
        <a:bodyPr/>
        <a:lstStyle/>
        <a:p>
          <a:endParaRPr lang="en-US" b="0"/>
        </a:p>
      </dgm:t>
    </dgm:pt>
    <dgm:pt modelId="{C0A12C04-1EDF-4589-8501-B1F7C02004CA}">
      <dgm:prSet custT="1"/>
      <dgm:spPr>
        <a:solidFill>
          <a:srgbClr val="FFFFFF"/>
        </a:solidFill>
        <a:ln>
          <a:solidFill>
            <a:schemeClr val="bg1">
              <a:lumMod val="75000"/>
            </a:schemeClr>
          </a:solidFill>
        </a:ln>
      </dgm:spPr>
      <dgm:t>
        <a:bodyPr/>
        <a:lstStyle/>
        <a:p>
          <a:r>
            <a:rPr lang="en-US" sz="2000" b="0">
              <a:solidFill>
                <a:schemeClr val="bg1">
                  <a:lumMod val="10000"/>
                </a:schemeClr>
              </a:solidFill>
            </a:rPr>
            <a:t>Session management flaws</a:t>
          </a:r>
          <a:endParaRPr lang="en-US" sz="2000" b="0" dirty="0">
            <a:solidFill>
              <a:schemeClr val="bg1">
                <a:lumMod val="10000"/>
              </a:schemeClr>
            </a:solidFill>
          </a:endParaRPr>
        </a:p>
      </dgm:t>
    </dgm:pt>
    <dgm:pt modelId="{73F8DB4D-C0F4-4CED-8D45-49E6FD1C11D9}" type="parTrans" cxnId="{3EB78B10-175B-4E30-B794-0DEC3ABC4592}">
      <dgm:prSet/>
      <dgm:spPr/>
      <dgm:t>
        <a:bodyPr/>
        <a:lstStyle/>
        <a:p>
          <a:endParaRPr lang="en-US" b="0"/>
        </a:p>
      </dgm:t>
    </dgm:pt>
    <dgm:pt modelId="{8DD5420F-616F-4357-BAD3-516300933622}" type="sibTrans" cxnId="{3EB78B10-175B-4E30-B794-0DEC3ABC4592}">
      <dgm:prSet/>
      <dgm:spPr/>
      <dgm:t>
        <a:bodyPr/>
        <a:lstStyle/>
        <a:p>
          <a:endParaRPr lang="en-US" b="0"/>
        </a:p>
      </dgm:t>
    </dgm:pt>
    <dgm:pt modelId="{10AA106A-7FE5-4915-9959-8FAFF64FF3E2}">
      <dgm:prSet/>
      <dgm:spPr/>
      <dgm:t>
        <a:bodyPr/>
        <a:lstStyle/>
        <a:p>
          <a:r>
            <a:rPr lang="en-US" b="0" dirty="0"/>
            <a:t>SESSION ID used to track state since HTTP doesn’t</a:t>
          </a:r>
        </a:p>
      </dgm:t>
    </dgm:pt>
    <dgm:pt modelId="{5147A317-7190-4219-A6DD-39457C11F080}" type="parTrans" cxnId="{5D736985-3C9E-49CF-9BF9-26FC80CB24B8}">
      <dgm:prSet/>
      <dgm:spPr/>
      <dgm:t>
        <a:bodyPr/>
        <a:lstStyle/>
        <a:p>
          <a:endParaRPr lang="en-US" b="0"/>
        </a:p>
      </dgm:t>
    </dgm:pt>
    <dgm:pt modelId="{BC80ED85-3971-4D12-85D2-01F6EF8C0230}" type="sibTrans" cxnId="{5D736985-3C9E-49CF-9BF9-26FC80CB24B8}">
      <dgm:prSet/>
      <dgm:spPr/>
      <dgm:t>
        <a:bodyPr/>
        <a:lstStyle/>
        <a:p>
          <a:endParaRPr lang="en-US" b="0"/>
        </a:p>
      </dgm:t>
    </dgm:pt>
    <dgm:pt modelId="{2FA114C9-A0A7-4D02-9F90-AD905C9C068C}">
      <dgm:prSet/>
      <dgm:spPr/>
      <dgm:t>
        <a:bodyPr/>
        <a:lstStyle/>
        <a:p>
          <a:r>
            <a:rPr lang="en-US" b="0" dirty="0"/>
            <a:t>and it is just as good as credentials to an attacker</a:t>
          </a:r>
        </a:p>
      </dgm:t>
    </dgm:pt>
    <dgm:pt modelId="{3AAC84C2-1B16-40C3-9B85-A5C8DB654FDB}" type="parTrans" cxnId="{BEE54A4A-06A3-47D3-B167-A4F6847297F5}">
      <dgm:prSet/>
      <dgm:spPr/>
      <dgm:t>
        <a:bodyPr/>
        <a:lstStyle/>
        <a:p>
          <a:endParaRPr lang="en-US" b="0"/>
        </a:p>
      </dgm:t>
    </dgm:pt>
    <dgm:pt modelId="{FB9510F9-E2A5-463F-91B9-C48DF04921C3}" type="sibTrans" cxnId="{BEE54A4A-06A3-47D3-B167-A4F6847297F5}">
      <dgm:prSet/>
      <dgm:spPr/>
      <dgm:t>
        <a:bodyPr/>
        <a:lstStyle/>
        <a:p>
          <a:endParaRPr lang="en-US" b="0"/>
        </a:p>
      </dgm:t>
    </dgm:pt>
    <dgm:pt modelId="{601855A8-2317-4205-AA03-7B1AD2E6002D}">
      <dgm:prSet/>
      <dgm:spPr/>
      <dgm:t>
        <a:bodyPr/>
        <a:lstStyle/>
        <a:p>
          <a:r>
            <a:rPr lang="en-US" b="0" dirty="0"/>
            <a:t>SESSION ID is typically exposed on the network, in browser, in logs, …</a:t>
          </a:r>
        </a:p>
      </dgm:t>
    </dgm:pt>
    <dgm:pt modelId="{F483579F-326E-4BFC-BE5B-D5CA7F7E6188}" type="parTrans" cxnId="{FB6AA3D9-F619-46CA-92FB-231B0D880CDE}">
      <dgm:prSet/>
      <dgm:spPr/>
      <dgm:t>
        <a:bodyPr/>
        <a:lstStyle/>
        <a:p>
          <a:endParaRPr lang="en-US" b="0"/>
        </a:p>
      </dgm:t>
    </dgm:pt>
    <dgm:pt modelId="{A85D688D-AF64-4146-8B1B-247D18FCB2EB}" type="sibTrans" cxnId="{FB6AA3D9-F619-46CA-92FB-231B0D880CDE}">
      <dgm:prSet/>
      <dgm:spPr/>
      <dgm:t>
        <a:bodyPr/>
        <a:lstStyle/>
        <a:p>
          <a:endParaRPr lang="en-US" b="0"/>
        </a:p>
      </dgm:t>
    </dgm:pt>
    <dgm:pt modelId="{79705BC9-8141-4398-89EA-D2F118E20FA4}">
      <dgm:prSet custT="1"/>
      <dgm:spPr>
        <a:solidFill>
          <a:srgbClr val="FFFFFF"/>
        </a:solidFill>
        <a:ln>
          <a:solidFill>
            <a:schemeClr val="bg1">
              <a:lumMod val="75000"/>
            </a:schemeClr>
          </a:solidFill>
        </a:ln>
      </dgm:spPr>
      <dgm:t>
        <a:bodyPr/>
        <a:lstStyle/>
        <a:p>
          <a:r>
            <a:rPr lang="en-US" sz="2000" b="0">
              <a:solidFill>
                <a:schemeClr val="bg1">
                  <a:lumMod val="10000"/>
                </a:schemeClr>
              </a:solidFill>
            </a:rPr>
            <a:t>Beware the side-doors</a:t>
          </a:r>
          <a:endParaRPr lang="en-US" sz="2000" b="0" dirty="0">
            <a:solidFill>
              <a:schemeClr val="bg1">
                <a:lumMod val="10000"/>
              </a:schemeClr>
            </a:solidFill>
          </a:endParaRPr>
        </a:p>
      </dgm:t>
    </dgm:pt>
    <dgm:pt modelId="{DC66E526-29F0-4C36-9940-F57DC8AB6138}" type="parTrans" cxnId="{6F0D3182-FF60-4DF2-AA24-DB73C877289C}">
      <dgm:prSet/>
      <dgm:spPr/>
      <dgm:t>
        <a:bodyPr/>
        <a:lstStyle/>
        <a:p>
          <a:endParaRPr lang="en-US" b="0"/>
        </a:p>
      </dgm:t>
    </dgm:pt>
    <dgm:pt modelId="{09A57284-F280-48E7-8641-097582AF8170}" type="sibTrans" cxnId="{6F0D3182-FF60-4DF2-AA24-DB73C877289C}">
      <dgm:prSet/>
      <dgm:spPr/>
      <dgm:t>
        <a:bodyPr/>
        <a:lstStyle/>
        <a:p>
          <a:endParaRPr lang="en-US" b="0"/>
        </a:p>
      </dgm:t>
    </dgm:pt>
    <dgm:pt modelId="{CA5259F6-C069-4A8A-904B-9F0388B2046E}">
      <dgm:prSet/>
      <dgm:spPr/>
      <dgm:t>
        <a:bodyPr/>
        <a:lstStyle/>
        <a:p>
          <a:r>
            <a:rPr lang="en-US" b="0" dirty="0"/>
            <a:t>Change my password, remember my password, forgot my password, secret question, logout, email address, etc…</a:t>
          </a:r>
        </a:p>
      </dgm:t>
    </dgm:pt>
    <dgm:pt modelId="{A535B507-70DB-4A32-883A-4DA42CF7723F}" type="parTrans" cxnId="{4D994555-3CB1-4DBE-89A0-8BDAF12794A0}">
      <dgm:prSet/>
      <dgm:spPr/>
      <dgm:t>
        <a:bodyPr/>
        <a:lstStyle/>
        <a:p>
          <a:endParaRPr lang="en-US" b="0"/>
        </a:p>
      </dgm:t>
    </dgm:pt>
    <dgm:pt modelId="{0B53BF5F-4935-4C23-A44B-8BBE3094DA27}" type="sibTrans" cxnId="{4D994555-3CB1-4DBE-89A0-8BDAF12794A0}">
      <dgm:prSet/>
      <dgm:spPr/>
      <dgm:t>
        <a:bodyPr/>
        <a:lstStyle/>
        <a:p>
          <a:endParaRPr lang="en-US" b="0"/>
        </a:p>
      </dgm:t>
    </dgm:pt>
    <dgm:pt modelId="{D4846FEF-9F4E-4614-9B1C-23F32B459DAF}">
      <dgm:prSet custT="1"/>
      <dgm:spPr>
        <a:solidFill>
          <a:srgbClr val="FFFFFF"/>
        </a:solidFill>
        <a:ln>
          <a:solidFill>
            <a:schemeClr val="bg1">
              <a:lumMod val="75000"/>
            </a:schemeClr>
          </a:solidFill>
        </a:ln>
      </dgm:spPr>
      <dgm:t>
        <a:bodyPr/>
        <a:lstStyle/>
        <a:p>
          <a:r>
            <a:rPr lang="en-US" sz="2000" b="0">
              <a:solidFill>
                <a:schemeClr val="bg1">
                  <a:lumMod val="10000"/>
                </a:schemeClr>
              </a:solidFill>
            </a:rPr>
            <a:t>Typical Impact</a:t>
          </a:r>
          <a:endParaRPr lang="en-US" sz="2000" b="0" dirty="0">
            <a:solidFill>
              <a:schemeClr val="bg1">
                <a:lumMod val="10000"/>
              </a:schemeClr>
            </a:solidFill>
          </a:endParaRPr>
        </a:p>
      </dgm:t>
    </dgm:pt>
    <dgm:pt modelId="{08EBB0A7-4114-418F-B76D-7C9B2B74C812}" type="parTrans" cxnId="{6E090D14-B252-4315-A8C2-6D8549BA2AD8}">
      <dgm:prSet/>
      <dgm:spPr/>
      <dgm:t>
        <a:bodyPr/>
        <a:lstStyle/>
        <a:p>
          <a:endParaRPr lang="en-US" b="0"/>
        </a:p>
      </dgm:t>
    </dgm:pt>
    <dgm:pt modelId="{8B61F45B-1D4F-4B60-9FAF-5C244D578CB1}" type="sibTrans" cxnId="{6E090D14-B252-4315-A8C2-6D8549BA2AD8}">
      <dgm:prSet/>
      <dgm:spPr/>
      <dgm:t>
        <a:bodyPr/>
        <a:lstStyle/>
        <a:p>
          <a:endParaRPr lang="en-US" b="0"/>
        </a:p>
      </dgm:t>
    </dgm:pt>
    <dgm:pt modelId="{6D06630E-F1D8-4CA9-9B62-196164569B77}">
      <dgm:prSet/>
      <dgm:spPr/>
      <dgm:t>
        <a:bodyPr/>
        <a:lstStyle/>
        <a:p>
          <a:r>
            <a:rPr lang="en-US" b="0" dirty="0"/>
            <a:t>User accounts compromised or user sessions hijacked</a:t>
          </a:r>
        </a:p>
      </dgm:t>
    </dgm:pt>
    <dgm:pt modelId="{C98D4CD8-3D4F-493D-9F8A-D2F5934633F4}" type="parTrans" cxnId="{07D1455B-F6F7-440F-AC2C-254F4C7C0EFB}">
      <dgm:prSet/>
      <dgm:spPr/>
      <dgm:t>
        <a:bodyPr/>
        <a:lstStyle/>
        <a:p>
          <a:endParaRPr lang="en-US" b="0"/>
        </a:p>
      </dgm:t>
    </dgm:pt>
    <dgm:pt modelId="{97C88BB9-9969-4675-8A48-60F1A58D77DB}" type="sibTrans" cxnId="{07D1455B-F6F7-440F-AC2C-254F4C7C0EFB}">
      <dgm:prSet/>
      <dgm:spPr/>
      <dgm:t>
        <a:bodyPr/>
        <a:lstStyle/>
        <a:p>
          <a:endParaRPr lang="en-US" b="0"/>
        </a:p>
      </dgm:t>
    </dgm:pt>
    <dgm:pt modelId="{714788CD-6576-4C9B-82FB-EFD6C574436E}" type="pres">
      <dgm:prSet presAssocID="{21B02772-C1F9-44A8-B489-9FD1459DFC1E}" presName="linear" presStyleCnt="0">
        <dgm:presLayoutVars>
          <dgm:dir/>
          <dgm:animLvl val="lvl"/>
          <dgm:resizeHandles val="exact"/>
        </dgm:presLayoutVars>
      </dgm:prSet>
      <dgm:spPr/>
    </dgm:pt>
    <dgm:pt modelId="{47B6FDC5-8854-4AF1-8906-428F480A15EC}" type="pres">
      <dgm:prSet presAssocID="{56C3245A-F7FC-4B67-9169-B1F558B84EAA}" presName="parentLin" presStyleCnt="0"/>
      <dgm:spPr/>
    </dgm:pt>
    <dgm:pt modelId="{08D47650-5F53-4D4E-A842-CD34971A5CC9}" type="pres">
      <dgm:prSet presAssocID="{56C3245A-F7FC-4B67-9169-B1F558B84EAA}" presName="parentLeftMargin" presStyleLbl="node1" presStyleIdx="0" presStyleCnt="4"/>
      <dgm:spPr/>
    </dgm:pt>
    <dgm:pt modelId="{C1CCF742-3354-40B0-8547-149D5B45EAE5}" type="pres">
      <dgm:prSet presAssocID="{56C3245A-F7FC-4B67-9169-B1F558B84EAA}" presName="parentText" presStyleLbl="node1" presStyleIdx="0" presStyleCnt="4">
        <dgm:presLayoutVars>
          <dgm:chMax val="0"/>
          <dgm:bulletEnabled val="1"/>
        </dgm:presLayoutVars>
      </dgm:prSet>
      <dgm:spPr/>
    </dgm:pt>
    <dgm:pt modelId="{7451A0AB-2341-42E3-BAFE-33C82C0038F4}" type="pres">
      <dgm:prSet presAssocID="{56C3245A-F7FC-4B67-9169-B1F558B84EAA}" presName="negativeSpace" presStyleCnt="0"/>
      <dgm:spPr/>
    </dgm:pt>
    <dgm:pt modelId="{42D47EBE-A15D-4C22-B937-41021BC092E3}" type="pres">
      <dgm:prSet presAssocID="{56C3245A-F7FC-4B67-9169-B1F558B84EAA}" presName="childText" presStyleLbl="conFgAcc1" presStyleIdx="0" presStyleCnt="4">
        <dgm:presLayoutVars>
          <dgm:bulletEnabled val="1"/>
        </dgm:presLayoutVars>
      </dgm:prSet>
      <dgm:spPr/>
    </dgm:pt>
    <dgm:pt modelId="{033FF730-A0FD-44CD-AD97-9ABE441AD40E}" type="pres">
      <dgm:prSet presAssocID="{3B5E5F56-615A-4BE2-9604-A0A8E018FC73}" presName="spaceBetweenRectangles" presStyleCnt="0"/>
      <dgm:spPr/>
    </dgm:pt>
    <dgm:pt modelId="{3001FFD4-D902-41E1-A89F-C12284A0F5F8}" type="pres">
      <dgm:prSet presAssocID="{C0A12C04-1EDF-4589-8501-B1F7C02004CA}" presName="parentLin" presStyleCnt="0"/>
      <dgm:spPr/>
    </dgm:pt>
    <dgm:pt modelId="{F664245C-0642-410B-A9D3-6954590DD59A}" type="pres">
      <dgm:prSet presAssocID="{C0A12C04-1EDF-4589-8501-B1F7C02004CA}" presName="parentLeftMargin" presStyleLbl="node1" presStyleIdx="0" presStyleCnt="4"/>
      <dgm:spPr/>
    </dgm:pt>
    <dgm:pt modelId="{F18F51E8-D932-4C66-B789-743280E530A8}" type="pres">
      <dgm:prSet presAssocID="{C0A12C04-1EDF-4589-8501-B1F7C02004CA}" presName="parentText" presStyleLbl="node1" presStyleIdx="1" presStyleCnt="4">
        <dgm:presLayoutVars>
          <dgm:chMax val="0"/>
          <dgm:bulletEnabled val="1"/>
        </dgm:presLayoutVars>
      </dgm:prSet>
      <dgm:spPr/>
    </dgm:pt>
    <dgm:pt modelId="{AC7021E7-1EF5-4E4B-BC37-FE7049CF96A8}" type="pres">
      <dgm:prSet presAssocID="{C0A12C04-1EDF-4589-8501-B1F7C02004CA}" presName="negativeSpace" presStyleCnt="0"/>
      <dgm:spPr/>
    </dgm:pt>
    <dgm:pt modelId="{1BE3829A-B36B-4166-B2D8-8596D466B3AD}" type="pres">
      <dgm:prSet presAssocID="{C0A12C04-1EDF-4589-8501-B1F7C02004CA}" presName="childText" presStyleLbl="conFgAcc1" presStyleIdx="1" presStyleCnt="4">
        <dgm:presLayoutVars>
          <dgm:bulletEnabled val="1"/>
        </dgm:presLayoutVars>
      </dgm:prSet>
      <dgm:spPr/>
    </dgm:pt>
    <dgm:pt modelId="{E07A7AE7-9D00-475D-BC81-4961551EF868}" type="pres">
      <dgm:prSet presAssocID="{8DD5420F-616F-4357-BAD3-516300933622}" presName="spaceBetweenRectangles" presStyleCnt="0"/>
      <dgm:spPr/>
    </dgm:pt>
    <dgm:pt modelId="{B12B1E11-0DA4-4A36-A001-AC01890C39F3}" type="pres">
      <dgm:prSet presAssocID="{79705BC9-8141-4398-89EA-D2F118E20FA4}" presName="parentLin" presStyleCnt="0"/>
      <dgm:spPr/>
    </dgm:pt>
    <dgm:pt modelId="{910BE924-9142-408A-9F1B-746FC5427907}" type="pres">
      <dgm:prSet presAssocID="{79705BC9-8141-4398-89EA-D2F118E20FA4}" presName="parentLeftMargin" presStyleLbl="node1" presStyleIdx="1" presStyleCnt="4"/>
      <dgm:spPr/>
    </dgm:pt>
    <dgm:pt modelId="{F9359673-9E66-491D-9A3F-80FEBC5DD5B5}" type="pres">
      <dgm:prSet presAssocID="{79705BC9-8141-4398-89EA-D2F118E20FA4}" presName="parentText" presStyleLbl="node1" presStyleIdx="2" presStyleCnt="4">
        <dgm:presLayoutVars>
          <dgm:chMax val="0"/>
          <dgm:bulletEnabled val="1"/>
        </dgm:presLayoutVars>
      </dgm:prSet>
      <dgm:spPr/>
    </dgm:pt>
    <dgm:pt modelId="{A766A456-1649-4B87-8525-73875813102E}" type="pres">
      <dgm:prSet presAssocID="{79705BC9-8141-4398-89EA-D2F118E20FA4}" presName="negativeSpace" presStyleCnt="0"/>
      <dgm:spPr/>
    </dgm:pt>
    <dgm:pt modelId="{A16841A0-9150-49EB-A1DB-7E1C3B9A3F71}" type="pres">
      <dgm:prSet presAssocID="{79705BC9-8141-4398-89EA-D2F118E20FA4}" presName="childText" presStyleLbl="conFgAcc1" presStyleIdx="2" presStyleCnt="4">
        <dgm:presLayoutVars>
          <dgm:bulletEnabled val="1"/>
        </dgm:presLayoutVars>
      </dgm:prSet>
      <dgm:spPr/>
    </dgm:pt>
    <dgm:pt modelId="{28BC3BE2-B567-46F9-B36E-B6CD15F4563F}" type="pres">
      <dgm:prSet presAssocID="{09A57284-F280-48E7-8641-097582AF8170}" presName="spaceBetweenRectangles" presStyleCnt="0"/>
      <dgm:spPr/>
    </dgm:pt>
    <dgm:pt modelId="{3AE64A03-0EFE-449C-8CD9-D7FBDAE44753}" type="pres">
      <dgm:prSet presAssocID="{D4846FEF-9F4E-4614-9B1C-23F32B459DAF}" presName="parentLin" presStyleCnt="0"/>
      <dgm:spPr/>
    </dgm:pt>
    <dgm:pt modelId="{3B56F920-DBE0-4319-B5BA-4A7BCD0E1462}" type="pres">
      <dgm:prSet presAssocID="{D4846FEF-9F4E-4614-9B1C-23F32B459DAF}" presName="parentLeftMargin" presStyleLbl="node1" presStyleIdx="2" presStyleCnt="4"/>
      <dgm:spPr/>
    </dgm:pt>
    <dgm:pt modelId="{909709D9-B61A-4632-8587-2587842CC1EE}" type="pres">
      <dgm:prSet presAssocID="{D4846FEF-9F4E-4614-9B1C-23F32B459DAF}" presName="parentText" presStyleLbl="node1" presStyleIdx="3" presStyleCnt="4">
        <dgm:presLayoutVars>
          <dgm:chMax val="0"/>
          <dgm:bulletEnabled val="1"/>
        </dgm:presLayoutVars>
      </dgm:prSet>
      <dgm:spPr/>
    </dgm:pt>
    <dgm:pt modelId="{872C96F6-5442-4A6A-B348-69D3A0815A92}" type="pres">
      <dgm:prSet presAssocID="{D4846FEF-9F4E-4614-9B1C-23F32B459DAF}" presName="negativeSpace" presStyleCnt="0"/>
      <dgm:spPr/>
    </dgm:pt>
    <dgm:pt modelId="{5EFBF7D3-C76B-451F-8F43-50FE2D1F4264}" type="pres">
      <dgm:prSet presAssocID="{D4846FEF-9F4E-4614-9B1C-23F32B459DAF}" presName="childText" presStyleLbl="conFgAcc1" presStyleIdx="3" presStyleCnt="4">
        <dgm:presLayoutVars>
          <dgm:bulletEnabled val="1"/>
        </dgm:presLayoutVars>
      </dgm:prSet>
      <dgm:spPr/>
    </dgm:pt>
  </dgm:ptLst>
  <dgm:cxnLst>
    <dgm:cxn modelId="{67CF3601-6695-4A6F-900D-9CE63A8B98E4}" type="presOf" srcId="{6D06630E-F1D8-4CA9-9B62-196164569B77}" destId="{5EFBF7D3-C76B-451F-8F43-50FE2D1F4264}" srcOrd="0" destOrd="0" presId="urn:microsoft.com/office/officeart/2005/8/layout/list1"/>
    <dgm:cxn modelId="{3EB78B10-175B-4E30-B794-0DEC3ABC4592}" srcId="{21B02772-C1F9-44A8-B489-9FD1459DFC1E}" destId="{C0A12C04-1EDF-4589-8501-B1F7C02004CA}" srcOrd="1" destOrd="0" parTransId="{73F8DB4D-C0F4-4CED-8D45-49E6FD1C11D9}" sibTransId="{8DD5420F-616F-4357-BAD3-516300933622}"/>
    <dgm:cxn modelId="{EE8BB210-C793-4FA9-B791-8FCC5B9819D6}" type="presOf" srcId="{10AA106A-7FE5-4915-9959-8FAFF64FF3E2}" destId="{1BE3829A-B36B-4166-B2D8-8596D466B3AD}" srcOrd="0" destOrd="0" presId="urn:microsoft.com/office/officeart/2005/8/layout/list1"/>
    <dgm:cxn modelId="{6E090D14-B252-4315-A8C2-6D8549BA2AD8}" srcId="{21B02772-C1F9-44A8-B489-9FD1459DFC1E}" destId="{D4846FEF-9F4E-4614-9B1C-23F32B459DAF}" srcOrd="3" destOrd="0" parTransId="{08EBB0A7-4114-418F-B76D-7C9B2B74C812}" sibTransId="{8B61F45B-1D4F-4B60-9FAF-5C244D578CB1}"/>
    <dgm:cxn modelId="{DB89ED16-E506-4192-9853-168F18B92760}" srcId="{56C3245A-F7FC-4B67-9169-B1F558B84EAA}" destId="{E5D103ED-8098-4449-ACE9-B58956D89202}" srcOrd="1" destOrd="0" parTransId="{907440AD-3643-4959-A4FC-8FF25C1EE033}" sibTransId="{9E366A32-918A-4B78-B2B2-D7197D7AA90E}"/>
    <dgm:cxn modelId="{5490591B-9234-4988-BC2E-98B8822500CF}" type="presOf" srcId="{C0A12C04-1EDF-4589-8501-B1F7C02004CA}" destId="{F664245C-0642-410B-A9D3-6954590DD59A}" srcOrd="0" destOrd="0" presId="urn:microsoft.com/office/officeart/2005/8/layout/list1"/>
    <dgm:cxn modelId="{4B348520-E807-47D7-9BBF-C334A5BF00CB}" type="presOf" srcId="{79705BC9-8141-4398-89EA-D2F118E20FA4}" destId="{910BE924-9142-408A-9F1B-746FC5427907}" srcOrd="0" destOrd="0" presId="urn:microsoft.com/office/officeart/2005/8/layout/list1"/>
    <dgm:cxn modelId="{8E023027-81D1-42B0-9263-F03A0F267179}" type="presOf" srcId="{D4846FEF-9F4E-4614-9B1C-23F32B459DAF}" destId="{3B56F920-DBE0-4319-B5BA-4A7BCD0E1462}" srcOrd="0" destOrd="0" presId="urn:microsoft.com/office/officeart/2005/8/layout/list1"/>
    <dgm:cxn modelId="{E392882B-F42B-404C-9709-EAA4CE5C340C}" type="presOf" srcId="{D4846FEF-9F4E-4614-9B1C-23F32B459DAF}" destId="{909709D9-B61A-4632-8587-2587842CC1EE}" srcOrd="1" destOrd="0" presId="urn:microsoft.com/office/officeart/2005/8/layout/list1"/>
    <dgm:cxn modelId="{07D1455B-F6F7-440F-AC2C-254F4C7C0EFB}" srcId="{D4846FEF-9F4E-4614-9B1C-23F32B459DAF}" destId="{6D06630E-F1D8-4CA9-9B62-196164569B77}" srcOrd="0" destOrd="0" parTransId="{C98D4CD8-3D4F-493D-9F8A-D2F5934633F4}" sibTransId="{97C88BB9-9969-4675-8A48-60F1A58D77DB}"/>
    <dgm:cxn modelId="{1D02AF5F-B3DD-4602-ABF1-752D45122555}" type="presOf" srcId="{56C3245A-F7FC-4B67-9169-B1F558B84EAA}" destId="{08D47650-5F53-4D4E-A842-CD34971A5CC9}" srcOrd="0" destOrd="0" presId="urn:microsoft.com/office/officeart/2005/8/layout/list1"/>
    <dgm:cxn modelId="{BEE54A4A-06A3-47D3-B167-A4F6847297F5}" srcId="{10AA106A-7FE5-4915-9959-8FAFF64FF3E2}" destId="{2FA114C9-A0A7-4D02-9F90-AD905C9C068C}" srcOrd="0" destOrd="0" parTransId="{3AAC84C2-1B16-40C3-9B85-A5C8DB654FDB}" sibTransId="{FB9510F9-E2A5-463F-91B9-C48DF04921C3}"/>
    <dgm:cxn modelId="{C12FE14A-308A-4C26-B24D-B6D422A4EB68}" type="presOf" srcId="{21B02772-C1F9-44A8-B489-9FD1459DFC1E}" destId="{714788CD-6576-4C9B-82FB-EFD6C574436E}" srcOrd="0" destOrd="0" presId="urn:microsoft.com/office/officeart/2005/8/layout/list1"/>
    <dgm:cxn modelId="{4D994555-3CB1-4DBE-89A0-8BDAF12794A0}" srcId="{79705BC9-8141-4398-89EA-D2F118E20FA4}" destId="{CA5259F6-C069-4A8A-904B-9F0388B2046E}" srcOrd="0" destOrd="0" parTransId="{A535B507-70DB-4A32-883A-4DA42CF7723F}" sibTransId="{0B53BF5F-4935-4C23-A44B-8BBE3094DA27}"/>
    <dgm:cxn modelId="{132D3D7E-3C63-4BAC-968A-2AD311F345BC}" type="presOf" srcId="{601855A8-2317-4205-AA03-7B1AD2E6002D}" destId="{1BE3829A-B36B-4166-B2D8-8596D466B3AD}" srcOrd="0" destOrd="2" presId="urn:microsoft.com/office/officeart/2005/8/layout/list1"/>
    <dgm:cxn modelId="{C8175780-6747-48F1-A531-BD25A7BCAACD}" type="presOf" srcId="{2FA114C9-A0A7-4D02-9F90-AD905C9C068C}" destId="{1BE3829A-B36B-4166-B2D8-8596D466B3AD}" srcOrd="0" destOrd="1" presId="urn:microsoft.com/office/officeart/2005/8/layout/list1"/>
    <dgm:cxn modelId="{6F0D3182-FF60-4DF2-AA24-DB73C877289C}" srcId="{21B02772-C1F9-44A8-B489-9FD1459DFC1E}" destId="{79705BC9-8141-4398-89EA-D2F118E20FA4}" srcOrd="2" destOrd="0" parTransId="{DC66E526-29F0-4C36-9940-F57DC8AB6138}" sibTransId="{09A57284-F280-48E7-8641-097582AF8170}"/>
    <dgm:cxn modelId="{5D736985-3C9E-49CF-9BF9-26FC80CB24B8}" srcId="{C0A12C04-1EDF-4589-8501-B1F7C02004CA}" destId="{10AA106A-7FE5-4915-9959-8FAFF64FF3E2}" srcOrd="0" destOrd="0" parTransId="{5147A317-7190-4219-A6DD-39457C11F080}" sibTransId="{BC80ED85-3971-4D12-85D2-01F6EF8C0230}"/>
    <dgm:cxn modelId="{335A4C89-D664-4FC4-9307-DB254A606DA5}" type="presOf" srcId="{C0A12C04-1EDF-4589-8501-B1F7C02004CA}" destId="{F18F51E8-D932-4C66-B789-743280E530A8}" srcOrd="1" destOrd="0" presId="urn:microsoft.com/office/officeart/2005/8/layout/list1"/>
    <dgm:cxn modelId="{1C76B78C-D162-44C8-AF77-4F550F916C48}" type="presOf" srcId="{79705BC9-8141-4398-89EA-D2F118E20FA4}" destId="{F9359673-9E66-491D-9A3F-80FEBC5DD5B5}" srcOrd="1" destOrd="0" presId="urn:microsoft.com/office/officeart/2005/8/layout/list1"/>
    <dgm:cxn modelId="{1E2DA791-98FB-4665-8291-C45960524FA1}" type="presOf" srcId="{31E58432-AF4D-4379-9488-DF87DFE6E298}" destId="{42D47EBE-A15D-4C22-B937-41021BC092E3}" srcOrd="0" destOrd="0" presId="urn:microsoft.com/office/officeart/2005/8/layout/list1"/>
    <dgm:cxn modelId="{8B2DCE92-DEC2-4109-A741-C00B3E73F8D4}" srcId="{56C3245A-F7FC-4B67-9169-B1F558B84EAA}" destId="{31E58432-AF4D-4379-9488-DF87DFE6E298}" srcOrd="0" destOrd="0" parTransId="{6AC3BD83-0619-4726-8AB4-13FD1CAA0A0B}" sibTransId="{31EFB07F-8AB0-4491-A503-6D598D6A726C}"/>
    <dgm:cxn modelId="{54E792A9-8D64-4D8E-9A39-BD8C31C6A4DE}" type="presOf" srcId="{56C3245A-F7FC-4B67-9169-B1F558B84EAA}" destId="{C1CCF742-3354-40B0-8547-149D5B45EAE5}" srcOrd="1" destOrd="0" presId="urn:microsoft.com/office/officeart/2005/8/layout/list1"/>
    <dgm:cxn modelId="{E9D3D3AB-9102-452E-B536-D2C53DBB4EF5}" type="presOf" srcId="{E5D103ED-8098-4449-ACE9-B58956D89202}" destId="{42D47EBE-A15D-4C22-B937-41021BC092E3}" srcOrd="0" destOrd="1" presId="urn:microsoft.com/office/officeart/2005/8/layout/list1"/>
    <dgm:cxn modelId="{FB6AA3D9-F619-46CA-92FB-231B0D880CDE}" srcId="{C0A12C04-1EDF-4589-8501-B1F7C02004CA}" destId="{601855A8-2317-4205-AA03-7B1AD2E6002D}" srcOrd="1" destOrd="0" parTransId="{F483579F-326E-4BFC-BE5B-D5CA7F7E6188}" sibTransId="{A85D688D-AF64-4146-8B1B-247D18FCB2EB}"/>
    <dgm:cxn modelId="{B0E797EC-0B7F-458D-9266-E0CD53C168F8}" type="presOf" srcId="{CA5259F6-C069-4A8A-904B-9F0388B2046E}" destId="{A16841A0-9150-49EB-A1DB-7E1C3B9A3F71}" srcOrd="0" destOrd="0" presId="urn:microsoft.com/office/officeart/2005/8/layout/list1"/>
    <dgm:cxn modelId="{BEA1A8FD-DCD7-4F92-AD6B-3474245A1831}" srcId="{21B02772-C1F9-44A8-B489-9FD1459DFC1E}" destId="{56C3245A-F7FC-4B67-9169-B1F558B84EAA}" srcOrd="0" destOrd="0" parTransId="{BD4D8590-9BE4-48C0-986F-B4680D03DE57}" sibTransId="{3B5E5F56-615A-4BE2-9604-A0A8E018FC73}"/>
    <dgm:cxn modelId="{B30FCC70-F4F5-42FD-849E-8DF13349632A}" type="presParOf" srcId="{714788CD-6576-4C9B-82FB-EFD6C574436E}" destId="{47B6FDC5-8854-4AF1-8906-428F480A15EC}" srcOrd="0" destOrd="0" presId="urn:microsoft.com/office/officeart/2005/8/layout/list1"/>
    <dgm:cxn modelId="{C73C2BC7-71FF-4AEB-9DA7-1141E21088AE}" type="presParOf" srcId="{47B6FDC5-8854-4AF1-8906-428F480A15EC}" destId="{08D47650-5F53-4D4E-A842-CD34971A5CC9}" srcOrd="0" destOrd="0" presId="urn:microsoft.com/office/officeart/2005/8/layout/list1"/>
    <dgm:cxn modelId="{CB41FE33-9BD8-42E7-BEC0-FEA412C447D8}" type="presParOf" srcId="{47B6FDC5-8854-4AF1-8906-428F480A15EC}" destId="{C1CCF742-3354-40B0-8547-149D5B45EAE5}" srcOrd="1" destOrd="0" presId="urn:microsoft.com/office/officeart/2005/8/layout/list1"/>
    <dgm:cxn modelId="{183F15B0-9666-4C04-8EDD-06A105F41018}" type="presParOf" srcId="{714788CD-6576-4C9B-82FB-EFD6C574436E}" destId="{7451A0AB-2341-42E3-BAFE-33C82C0038F4}" srcOrd="1" destOrd="0" presId="urn:microsoft.com/office/officeart/2005/8/layout/list1"/>
    <dgm:cxn modelId="{5E2915A9-5CBA-446B-B426-DEE99365BA38}" type="presParOf" srcId="{714788CD-6576-4C9B-82FB-EFD6C574436E}" destId="{42D47EBE-A15D-4C22-B937-41021BC092E3}" srcOrd="2" destOrd="0" presId="urn:microsoft.com/office/officeart/2005/8/layout/list1"/>
    <dgm:cxn modelId="{73730E5B-E6F2-4E35-B614-088E619EDCB1}" type="presParOf" srcId="{714788CD-6576-4C9B-82FB-EFD6C574436E}" destId="{033FF730-A0FD-44CD-AD97-9ABE441AD40E}" srcOrd="3" destOrd="0" presId="urn:microsoft.com/office/officeart/2005/8/layout/list1"/>
    <dgm:cxn modelId="{6D2B8107-761A-49E1-B27A-0451648A6361}" type="presParOf" srcId="{714788CD-6576-4C9B-82FB-EFD6C574436E}" destId="{3001FFD4-D902-41E1-A89F-C12284A0F5F8}" srcOrd="4" destOrd="0" presId="urn:microsoft.com/office/officeart/2005/8/layout/list1"/>
    <dgm:cxn modelId="{FC5BEA29-BD55-4315-9D44-F6E82CFEC54A}" type="presParOf" srcId="{3001FFD4-D902-41E1-A89F-C12284A0F5F8}" destId="{F664245C-0642-410B-A9D3-6954590DD59A}" srcOrd="0" destOrd="0" presId="urn:microsoft.com/office/officeart/2005/8/layout/list1"/>
    <dgm:cxn modelId="{159EEFF3-02EF-41B5-8F39-9C5ECDADAF0D}" type="presParOf" srcId="{3001FFD4-D902-41E1-A89F-C12284A0F5F8}" destId="{F18F51E8-D932-4C66-B789-743280E530A8}" srcOrd="1" destOrd="0" presId="urn:microsoft.com/office/officeart/2005/8/layout/list1"/>
    <dgm:cxn modelId="{9B417FE0-9DC6-4F10-B534-BE5EC6AC4427}" type="presParOf" srcId="{714788CD-6576-4C9B-82FB-EFD6C574436E}" destId="{AC7021E7-1EF5-4E4B-BC37-FE7049CF96A8}" srcOrd="5" destOrd="0" presId="urn:microsoft.com/office/officeart/2005/8/layout/list1"/>
    <dgm:cxn modelId="{B8BDC4FA-B0B7-42EA-853A-BF97DBC0A8E0}" type="presParOf" srcId="{714788CD-6576-4C9B-82FB-EFD6C574436E}" destId="{1BE3829A-B36B-4166-B2D8-8596D466B3AD}" srcOrd="6" destOrd="0" presId="urn:microsoft.com/office/officeart/2005/8/layout/list1"/>
    <dgm:cxn modelId="{D4743B6A-8657-4467-A27C-D8D70978B89B}" type="presParOf" srcId="{714788CD-6576-4C9B-82FB-EFD6C574436E}" destId="{E07A7AE7-9D00-475D-BC81-4961551EF868}" srcOrd="7" destOrd="0" presId="urn:microsoft.com/office/officeart/2005/8/layout/list1"/>
    <dgm:cxn modelId="{F391FA48-5514-402C-8BA8-6B7C4FB3CF92}" type="presParOf" srcId="{714788CD-6576-4C9B-82FB-EFD6C574436E}" destId="{B12B1E11-0DA4-4A36-A001-AC01890C39F3}" srcOrd="8" destOrd="0" presId="urn:microsoft.com/office/officeart/2005/8/layout/list1"/>
    <dgm:cxn modelId="{AE75F0E8-784A-41CB-8C08-52CFAACDAAC7}" type="presParOf" srcId="{B12B1E11-0DA4-4A36-A001-AC01890C39F3}" destId="{910BE924-9142-408A-9F1B-746FC5427907}" srcOrd="0" destOrd="0" presId="urn:microsoft.com/office/officeart/2005/8/layout/list1"/>
    <dgm:cxn modelId="{4366D75F-F8B4-4173-AAF9-2B36BC4403E2}" type="presParOf" srcId="{B12B1E11-0DA4-4A36-A001-AC01890C39F3}" destId="{F9359673-9E66-491D-9A3F-80FEBC5DD5B5}" srcOrd="1" destOrd="0" presId="urn:microsoft.com/office/officeart/2005/8/layout/list1"/>
    <dgm:cxn modelId="{36EE964B-95FA-4CE3-B710-42089C351098}" type="presParOf" srcId="{714788CD-6576-4C9B-82FB-EFD6C574436E}" destId="{A766A456-1649-4B87-8525-73875813102E}" srcOrd="9" destOrd="0" presId="urn:microsoft.com/office/officeart/2005/8/layout/list1"/>
    <dgm:cxn modelId="{7E270074-0826-4183-B40F-9912F31ACE98}" type="presParOf" srcId="{714788CD-6576-4C9B-82FB-EFD6C574436E}" destId="{A16841A0-9150-49EB-A1DB-7E1C3B9A3F71}" srcOrd="10" destOrd="0" presId="urn:microsoft.com/office/officeart/2005/8/layout/list1"/>
    <dgm:cxn modelId="{92426B62-5668-4E0A-A8B1-CE52ADE6BCE8}" type="presParOf" srcId="{714788CD-6576-4C9B-82FB-EFD6C574436E}" destId="{28BC3BE2-B567-46F9-B36E-B6CD15F4563F}" srcOrd="11" destOrd="0" presId="urn:microsoft.com/office/officeart/2005/8/layout/list1"/>
    <dgm:cxn modelId="{963638DD-FFB2-4A77-8A5A-EEA08AE60892}" type="presParOf" srcId="{714788CD-6576-4C9B-82FB-EFD6C574436E}" destId="{3AE64A03-0EFE-449C-8CD9-D7FBDAE44753}" srcOrd="12" destOrd="0" presId="urn:microsoft.com/office/officeart/2005/8/layout/list1"/>
    <dgm:cxn modelId="{7727FFE5-C5F9-49CB-9899-63530045A56F}" type="presParOf" srcId="{3AE64A03-0EFE-449C-8CD9-D7FBDAE44753}" destId="{3B56F920-DBE0-4319-B5BA-4A7BCD0E1462}" srcOrd="0" destOrd="0" presId="urn:microsoft.com/office/officeart/2005/8/layout/list1"/>
    <dgm:cxn modelId="{DD86593F-5942-4A1A-BCF4-4676D02A06D7}" type="presParOf" srcId="{3AE64A03-0EFE-449C-8CD9-D7FBDAE44753}" destId="{909709D9-B61A-4632-8587-2587842CC1EE}" srcOrd="1" destOrd="0" presId="urn:microsoft.com/office/officeart/2005/8/layout/list1"/>
    <dgm:cxn modelId="{F0B884DD-1136-4130-AE8A-F4D94F2B317B}" type="presParOf" srcId="{714788CD-6576-4C9B-82FB-EFD6C574436E}" destId="{872C96F6-5442-4A6A-B348-69D3A0815A92}" srcOrd="13" destOrd="0" presId="urn:microsoft.com/office/officeart/2005/8/layout/list1"/>
    <dgm:cxn modelId="{29D781DC-982D-450B-A93F-E1924E481B52}" type="presParOf" srcId="{714788CD-6576-4C9B-82FB-EFD6C574436E}" destId="{5EFBF7D3-C76B-451F-8F43-50FE2D1F4264}" srcOrd="14" destOrd="0" presId="urn:microsoft.com/office/officeart/2005/8/layout/list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4E6F92-2B2A-4B8F-8FAD-0352D52DAF82}"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B8D14541-75F2-4D07-8AFC-24F454D493AE}">
      <dgm:prSet phldrT="[Text]" custT="1"/>
      <dgm:spPr>
        <a:solidFill>
          <a:srgbClr val="FFFFFF"/>
        </a:solidFill>
        <a:ln>
          <a:solidFill>
            <a:schemeClr val="bg1">
              <a:lumMod val="75000"/>
            </a:schemeClr>
          </a:solidFill>
        </a:ln>
      </dgm:spPr>
      <dgm:t>
        <a:bodyPr/>
        <a:lstStyle/>
        <a:p>
          <a:r>
            <a:rPr lang="en-US" sz="1600" b="0" dirty="0">
              <a:solidFill>
                <a:schemeClr val="bg1">
                  <a:lumMod val="10000"/>
                </a:schemeClr>
              </a:solidFill>
            </a:rPr>
            <a:t>Storing and transmitting sensitive data insecurely</a:t>
          </a:r>
          <a:endParaRPr lang="en-US" sz="1800" b="0" dirty="0">
            <a:solidFill>
              <a:schemeClr val="bg1">
                <a:lumMod val="10000"/>
              </a:schemeClr>
            </a:solidFill>
          </a:endParaRPr>
        </a:p>
      </dgm:t>
    </dgm:pt>
    <dgm:pt modelId="{64D5E0B8-DC34-4404-99E4-BEEAE1E95273}" type="parTrans" cxnId="{A85E93E9-757D-448D-9DE7-E4E5045153E5}">
      <dgm:prSet/>
      <dgm:spPr/>
      <dgm:t>
        <a:bodyPr/>
        <a:lstStyle/>
        <a:p>
          <a:endParaRPr lang="en-US" b="0"/>
        </a:p>
      </dgm:t>
    </dgm:pt>
    <dgm:pt modelId="{B26D7020-D5E7-48CE-839F-ADF41DCFA5BD}" type="sibTrans" cxnId="{A85E93E9-757D-448D-9DE7-E4E5045153E5}">
      <dgm:prSet/>
      <dgm:spPr/>
      <dgm:t>
        <a:bodyPr/>
        <a:lstStyle/>
        <a:p>
          <a:endParaRPr lang="en-US" b="0"/>
        </a:p>
      </dgm:t>
    </dgm:pt>
    <dgm:pt modelId="{D50E6B80-8F44-405B-A939-928C95B723D6}">
      <dgm:prSet/>
      <dgm:spPr/>
      <dgm:t>
        <a:bodyPr/>
        <a:lstStyle/>
        <a:p>
          <a:r>
            <a:rPr lang="en-US" sz="1800" b="0" dirty="0"/>
            <a:t>Failure to identify all sensitive data</a:t>
          </a:r>
        </a:p>
      </dgm:t>
    </dgm:pt>
    <dgm:pt modelId="{3B807EA4-9B29-4BF0-B4F0-301BBE70CB4C}" type="parTrans" cxnId="{19B42ABF-9B87-4B3F-8F28-95FB133A6155}">
      <dgm:prSet/>
      <dgm:spPr/>
      <dgm:t>
        <a:bodyPr/>
        <a:lstStyle/>
        <a:p>
          <a:endParaRPr lang="en-US" b="0"/>
        </a:p>
      </dgm:t>
    </dgm:pt>
    <dgm:pt modelId="{DA4103ED-C382-4507-B501-6A6782D509B0}" type="sibTrans" cxnId="{19B42ABF-9B87-4B3F-8F28-95FB133A6155}">
      <dgm:prSet/>
      <dgm:spPr/>
      <dgm:t>
        <a:bodyPr/>
        <a:lstStyle/>
        <a:p>
          <a:endParaRPr lang="en-US" b="0"/>
        </a:p>
      </dgm:t>
    </dgm:pt>
    <dgm:pt modelId="{35B2B8E1-D849-4BDF-8C31-B328D700610B}">
      <dgm:prSet/>
      <dgm:spPr/>
      <dgm:t>
        <a:bodyPr/>
        <a:lstStyle/>
        <a:p>
          <a:r>
            <a:rPr lang="en-US" sz="1800" b="0" dirty="0"/>
            <a:t>Failure to identify all the places that this sensitive data gets stored</a:t>
          </a:r>
        </a:p>
      </dgm:t>
    </dgm:pt>
    <dgm:pt modelId="{75F71D5B-14B5-477B-AB27-97AF0B038C88}" type="parTrans" cxnId="{4596C9E3-8B96-45B6-97DB-F7448B5FC12B}">
      <dgm:prSet/>
      <dgm:spPr/>
      <dgm:t>
        <a:bodyPr/>
        <a:lstStyle/>
        <a:p>
          <a:endParaRPr lang="en-US" b="0"/>
        </a:p>
      </dgm:t>
    </dgm:pt>
    <dgm:pt modelId="{C93AC399-A132-490F-9A76-0251F59AF6BF}" type="sibTrans" cxnId="{4596C9E3-8B96-45B6-97DB-F7448B5FC12B}">
      <dgm:prSet/>
      <dgm:spPr/>
      <dgm:t>
        <a:bodyPr/>
        <a:lstStyle/>
        <a:p>
          <a:endParaRPr lang="en-US" b="0"/>
        </a:p>
      </dgm:t>
    </dgm:pt>
    <dgm:pt modelId="{991E1756-78EA-4775-AD7E-F0F4B94AA18A}">
      <dgm:prSet custT="1"/>
      <dgm:spPr/>
      <dgm:t>
        <a:bodyPr/>
        <a:lstStyle/>
        <a:p>
          <a:r>
            <a:rPr lang="en-US" sz="1600" b="0" dirty="0"/>
            <a:t>Databases, files, directories, log files, backups, etc.</a:t>
          </a:r>
        </a:p>
      </dgm:t>
    </dgm:pt>
    <dgm:pt modelId="{7B6CAFA2-C5AB-47B7-8C9C-D75306668D72}" type="parTrans" cxnId="{9D8EA6C9-9EDA-40BA-9C92-BE436717950A}">
      <dgm:prSet/>
      <dgm:spPr/>
      <dgm:t>
        <a:bodyPr/>
        <a:lstStyle/>
        <a:p>
          <a:endParaRPr lang="en-US" b="0"/>
        </a:p>
      </dgm:t>
    </dgm:pt>
    <dgm:pt modelId="{46B39D4E-647C-4C9B-A6F1-BEB9F048FE98}" type="sibTrans" cxnId="{9D8EA6C9-9EDA-40BA-9C92-BE436717950A}">
      <dgm:prSet/>
      <dgm:spPr/>
      <dgm:t>
        <a:bodyPr/>
        <a:lstStyle/>
        <a:p>
          <a:endParaRPr lang="en-US" b="0"/>
        </a:p>
      </dgm:t>
    </dgm:pt>
    <dgm:pt modelId="{BB292E58-F149-430D-8FE8-B71FFEBF5E34}">
      <dgm:prSet/>
      <dgm:spPr/>
      <dgm:t>
        <a:bodyPr/>
        <a:lstStyle/>
        <a:p>
          <a:r>
            <a:rPr lang="en-US" sz="1800" b="0" dirty="0"/>
            <a:t>Failure to properly protect this data in every location</a:t>
          </a:r>
        </a:p>
      </dgm:t>
    </dgm:pt>
    <dgm:pt modelId="{C8C6ECBC-8D62-4572-984B-F2BFF61551AE}" type="parTrans" cxnId="{FCD89509-A8DB-4ECC-AFF4-9B5641F211D3}">
      <dgm:prSet/>
      <dgm:spPr/>
      <dgm:t>
        <a:bodyPr/>
        <a:lstStyle/>
        <a:p>
          <a:endParaRPr lang="en-US" b="0"/>
        </a:p>
      </dgm:t>
    </dgm:pt>
    <dgm:pt modelId="{45D887B3-F91D-4E29-A413-C940E0B438AE}" type="sibTrans" cxnId="{FCD89509-A8DB-4ECC-AFF4-9B5641F211D3}">
      <dgm:prSet/>
      <dgm:spPr/>
      <dgm:t>
        <a:bodyPr/>
        <a:lstStyle/>
        <a:p>
          <a:endParaRPr lang="en-US" b="0"/>
        </a:p>
      </dgm:t>
    </dgm:pt>
    <dgm:pt modelId="{B8F058C8-6164-4DB0-BD5C-B1A76520F5AA}">
      <dgm:prSet custT="1"/>
      <dgm:spPr>
        <a:solidFill>
          <a:srgbClr val="FFFFFF"/>
        </a:solidFill>
        <a:ln>
          <a:solidFill>
            <a:schemeClr val="bg1">
              <a:lumMod val="75000"/>
            </a:schemeClr>
          </a:solidFill>
        </a:ln>
      </dgm:spPr>
      <dgm:t>
        <a:bodyPr/>
        <a:lstStyle/>
        <a:p>
          <a:r>
            <a:rPr lang="en-US" sz="1600" b="0" dirty="0">
              <a:solidFill>
                <a:schemeClr val="bg1">
                  <a:lumMod val="10000"/>
                </a:schemeClr>
              </a:solidFill>
            </a:rPr>
            <a:t>Typical Impact</a:t>
          </a:r>
          <a:endParaRPr lang="en-US" sz="1800" b="0" dirty="0">
            <a:solidFill>
              <a:schemeClr val="bg1">
                <a:lumMod val="10000"/>
              </a:schemeClr>
            </a:solidFill>
          </a:endParaRPr>
        </a:p>
      </dgm:t>
    </dgm:pt>
    <dgm:pt modelId="{AA77EDE0-881C-423F-91BF-60760B685333}" type="parTrans" cxnId="{B38349C7-4DB2-4C7B-A69E-DA27F3663BBB}">
      <dgm:prSet/>
      <dgm:spPr/>
      <dgm:t>
        <a:bodyPr/>
        <a:lstStyle/>
        <a:p>
          <a:endParaRPr lang="en-US" b="0"/>
        </a:p>
      </dgm:t>
    </dgm:pt>
    <dgm:pt modelId="{FD576F5A-61C5-4D9F-95F6-AE1FBD4C4E74}" type="sibTrans" cxnId="{B38349C7-4DB2-4C7B-A69E-DA27F3663BBB}">
      <dgm:prSet/>
      <dgm:spPr/>
      <dgm:t>
        <a:bodyPr/>
        <a:lstStyle/>
        <a:p>
          <a:endParaRPr lang="en-US" b="0"/>
        </a:p>
      </dgm:t>
    </dgm:pt>
    <dgm:pt modelId="{0500ADBD-F6DF-4F8E-B779-AAAF2EF01D9F}">
      <dgm:prSet/>
      <dgm:spPr/>
      <dgm:t>
        <a:bodyPr/>
        <a:lstStyle/>
        <a:p>
          <a:r>
            <a:rPr lang="en-US" sz="1700" b="0" dirty="0"/>
            <a:t>Attackers access or modify confidential or private information</a:t>
          </a:r>
        </a:p>
      </dgm:t>
    </dgm:pt>
    <dgm:pt modelId="{595F2F23-1CF4-4023-AA01-5EA6160754B6}" type="parTrans" cxnId="{A9454979-A0D3-4A70-B3AC-7601B8F3AF6A}">
      <dgm:prSet/>
      <dgm:spPr/>
      <dgm:t>
        <a:bodyPr/>
        <a:lstStyle/>
        <a:p>
          <a:endParaRPr lang="en-US" b="0"/>
        </a:p>
      </dgm:t>
    </dgm:pt>
    <dgm:pt modelId="{E311B22F-86EE-4EFA-8D52-FD5601A548E5}" type="sibTrans" cxnId="{A9454979-A0D3-4A70-B3AC-7601B8F3AF6A}">
      <dgm:prSet/>
      <dgm:spPr/>
      <dgm:t>
        <a:bodyPr/>
        <a:lstStyle/>
        <a:p>
          <a:endParaRPr lang="en-US" b="0"/>
        </a:p>
      </dgm:t>
    </dgm:pt>
    <dgm:pt modelId="{70238455-96D5-4080-93C8-6E571C986424}">
      <dgm:prSet/>
      <dgm:spPr/>
      <dgm:t>
        <a:bodyPr/>
        <a:lstStyle/>
        <a:p>
          <a:r>
            <a:rPr lang="en-US" sz="1700" b="0" dirty="0"/>
            <a:t>Attackers extract secrets to use in additional attacks</a:t>
          </a:r>
        </a:p>
      </dgm:t>
    </dgm:pt>
    <dgm:pt modelId="{C1DECA91-F3E1-4328-8EC6-BBB912AC23F3}" type="parTrans" cxnId="{299AB85E-9A5F-457E-AC2E-AE60A2E62C06}">
      <dgm:prSet/>
      <dgm:spPr/>
      <dgm:t>
        <a:bodyPr/>
        <a:lstStyle/>
        <a:p>
          <a:endParaRPr lang="en-US" b="0"/>
        </a:p>
      </dgm:t>
    </dgm:pt>
    <dgm:pt modelId="{FB912107-E92D-4892-B9A6-33EB4F3C7965}" type="sibTrans" cxnId="{299AB85E-9A5F-457E-AC2E-AE60A2E62C06}">
      <dgm:prSet/>
      <dgm:spPr/>
      <dgm:t>
        <a:bodyPr/>
        <a:lstStyle/>
        <a:p>
          <a:endParaRPr lang="en-US" b="0"/>
        </a:p>
      </dgm:t>
    </dgm:pt>
    <dgm:pt modelId="{1BC3FE82-8400-4310-BCE8-6C6354E97714}">
      <dgm:prSet/>
      <dgm:spPr/>
      <dgm:t>
        <a:bodyPr/>
        <a:lstStyle/>
        <a:p>
          <a:r>
            <a:rPr lang="en-US" sz="1700" b="0" dirty="0"/>
            <a:t>Company embarrassment, customer dissatisfaction, and loss of trust</a:t>
          </a:r>
        </a:p>
      </dgm:t>
    </dgm:pt>
    <dgm:pt modelId="{9B241693-5C24-4475-B9A1-E5F89F65EFFC}" type="parTrans" cxnId="{2AE6669B-DBE1-46FF-966A-64EBEDD80AF2}">
      <dgm:prSet/>
      <dgm:spPr/>
      <dgm:t>
        <a:bodyPr/>
        <a:lstStyle/>
        <a:p>
          <a:endParaRPr lang="en-US" b="0"/>
        </a:p>
      </dgm:t>
    </dgm:pt>
    <dgm:pt modelId="{89CDC1CD-0F79-4DD6-AB1B-959336B76CD1}" type="sibTrans" cxnId="{2AE6669B-DBE1-46FF-966A-64EBEDD80AF2}">
      <dgm:prSet/>
      <dgm:spPr/>
      <dgm:t>
        <a:bodyPr/>
        <a:lstStyle/>
        <a:p>
          <a:endParaRPr lang="en-US" b="0"/>
        </a:p>
      </dgm:t>
    </dgm:pt>
    <dgm:pt modelId="{29EA0178-2431-420C-9D07-EEFA4A241159}">
      <dgm:prSet/>
      <dgm:spPr/>
      <dgm:t>
        <a:bodyPr/>
        <a:lstStyle/>
        <a:p>
          <a:r>
            <a:rPr lang="en-US" sz="1700" b="0" dirty="0"/>
            <a:t>Expense of cleaning up the incident, such as forensics, sending apology letters, reissuing thousands of credit cards, providing identity theft insurance</a:t>
          </a:r>
        </a:p>
      </dgm:t>
    </dgm:pt>
    <dgm:pt modelId="{664D258B-2524-4910-9E66-ED8C5EB7694A}" type="parTrans" cxnId="{2E68900B-75ED-44ED-BEC5-DB14C49DE8A9}">
      <dgm:prSet/>
      <dgm:spPr/>
      <dgm:t>
        <a:bodyPr/>
        <a:lstStyle/>
        <a:p>
          <a:endParaRPr lang="en-US" b="0"/>
        </a:p>
      </dgm:t>
    </dgm:pt>
    <dgm:pt modelId="{B9988CC9-3104-41FB-9D24-5F837264181A}" type="sibTrans" cxnId="{2E68900B-75ED-44ED-BEC5-DB14C49DE8A9}">
      <dgm:prSet/>
      <dgm:spPr/>
      <dgm:t>
        <a:bodyPr/>
        <a:lstStyle/>
        <a:p>
          <a:endParaRPr lang="en-US" b="0"/>
        </a:p>
      </dgm:t>
    </dgm:pt>
    <dgm:pt modelId="{BA084C21-31F3-41D7-A291-7A7A4E7439BE}">
      <dgm:prSet/>
      <dgm:spPr/>
      <dgm:t>
        <a:bodyPr/>
        <a:lstStyle/>
        <a:p>
          <a:r>
            <a:rPr lang="en-US" sz="1700" b="0" dirty="0"/>
            <a:t>Business gets sued and/or fined</a:t>
          </a:r>
        </a:p>
      </dgm:t>
    </dgm:pt>
    <dgm:pt modelId="{A67BB8EC-2332-4FE6-9B81-D4203211B20B}" type="parTrans" cxnId="{EE97A899-E075-48D1-A027-ADB38261D9D5}">
      <dgm:prSet/>
      <dgm:spPr/>
      <dgm:t>
        <a:bodyPr/>
        <a:lstStyle/>
        <a:p>
          <a:endParaRPr lang="en-US" b="0"/>
        </a:p>
      </dgm:t>
    </dgm:pt>
    <dgm:pt modelId="{1D613B10-A261-4F09-AB65-ACDE0FDDF4FC}" type="sibTrans" cxnId="{EE97A899-E075-48D1-A027-ADB38261D9D5}">
      <dgm:prSet/>
      <dgm:spPr/>
      <dgm:t>
        <a:bodyPr/>
        <a:lstStyle/>
        <a:p>
          <a:endParaRPr lang="en-US" b="0"/>
        </a:p>
      </dgm:t>
    </dgm:pt>
    <dgm:pt modelId="{901F5BA3-84A7-4D4C-8ED6-78C2F687E539}">
      <dgm:prSet custT="1"/>
      <dgm:spPr/>
      <dgm:t>
        <a:bodyPr/>
        <a:lstStyle/>
        <a:p>
          <a:r>
            <a:rPr lang="en-US" sz="1600" b="0" dirty="0" err="1"/>
            <a:t>e.g</a:t>
          </a:r>
          <a:r>
            <a:rPr lang="en-US" sz="1600" b="0" dirty="0"/>
            <a:t>, credit cards, health care records, financial data (yours or your customers)</a:t>
          </a:r>
        </a:p>
      </dgm:t>
    </dgm:pt>
    <dgm:pt modelId="{244CDF5E-E977-435E-B063-83E71BDA5F09}" type="sibTrans" cxnId="{12390967-F5BA-4227-9FB7-54F397AFF534}">
      <dgm:prSet/>
      <dgm:spPr/>
      <dgm:t>
        <a:bodyPr/>
        <a:lstStyle/>
        <a:p>
          <a:endParaRPr lang="en-US" b="0"/>
        </a:p>
      </dgm:t>
    </dgm:pt>
    <dgm:pt modelId="{9D36B9DE-3E1F-4A7A-918F-237405C9A5BE}" type="parTrans" cxnId="{12390967-F5BA-4227-9FB7-54F397AFF534}">
      <dgm:prSet/>
      <dgm:spPr/>
      <dgm:t>
        <a:bodyPr/>
        <a:lstStyle/>
        <a:p>
          <a:endParaRPr lang="en-US" b="0"/>
        </a:p>
      </dgm:t>
    </dgm:pt>
    <dgm:pt modelId="{8FB53F29-9DC8-415D-B566-8E6BBD32D93D}">
      <dgm:prSet custT="1"/>
      <dgm:spPr/>
      <dgm:t>
        <a:bodyPr/>
        <a:lstStyle/>
        <a:p>
          <a:r>
            <a:rPr lang="en-GB" sz="1600" b="0" dirty="0"/>
            <a:t>Failure to identify all the places that this sensitive data is sent</a:t>
          </a:r>
          <a:endParaRPr lang="en-US" sz="1600" b="0" dirty="0"/>
        </a:p>
      </dgm:t>
    </dgm:pt>
    <dgm:pt modelId="{7CF14C3E-54D6-4117-8143-C1F83C9C5F58}" type="parTrans" cxnId="{64511DED-B378-414B-AA66-D7670F3D1A31}">
      <dgm:prSet/>
      <dgm:spPr/>
      <dgm:t>
        <a:bodyPr/>
        <a:lstStyle/>
        <a:p>
          <a:endParaRPr lang="en-GB" b="0"/>
        </a:p>
      </dgm:t>
    </dgm:pt>
    <dgm:pt modelId="{E30298EF-66A7-4684-A793-CBED26BF74BD}" type="sibTrans" cxnId="{64511DED-B378-414B-AA66-D7670F3D1A31}">
      <dgm:prSet/>
      <dgm:spPr/>
      <dgm:t>
        <a:bodyPr/>
        <a:lstStyle/>
        <a:p>
          <a:endParaRPr lang="en-GB" b="0"/>
        </a:p>
      </dgm:t>
    </dgm:pt>
    <dgm:pt modelId="{90ADC09B-E789-44E5-89D7-C5A9F17AFE82}">
      <dgm:prSet custT="1"/>
      <dgm:spPr/>
      <dgm:t>
        <a:bodyPr/>
        <a:lstStyle/>
        <a:p>
          <a:r>
            <a:rPr lang="en-GB" sz="1600" b="0" dirty="0"/>
            <a:t>On the web, to backend databases, to business partners, internal communications</a:t>
          </a:r>
        </a:p>
      </dgm:t>
    </dgm:pt>
    <dgm:pt modelId="{C885FEF8-9B89-4AAE-90F9-931686A76B66}" type="parTrans" cxnId="{FC42766C-42D8-45F4-A173-8AB030C7753A}">
      <dgm:prSet/>
      <dgm:spPr/>
      <dgm:t>
        <a:bodyPr/>
        <a:lstStyle/>
        <a:p>
          <a:endParaRPr lang="en-GB" b="0"/>
        </a:p>
      </dgm:t>
    </dgm:pt>
    <dgm:pt modelId="{99FF6EAB-3DD1-4313-BF83-E4380290656A}" type="sibTrans" cxnId="{FC42766C-42D8-45F4-A173-8AB030C7753A}">
      <dgm:prSet/>
      <dgm:spPr/>
      <dgm:t>
        <a:bodyPr/>
        <a:lstStyle/>
        <a:p>
          <a:endParaRPr lang="en-GB" b="0"/>
        </a:p>
      </dgm:t>
    </dgm:pt>
    <dgm:pt modelId="{AE97D99D-450D-4E77-8F95-0786723BD95A}" type="pres">
      <dgm:prSet presAssocID="{4B4E6F92-2B2A-4B8F-8FAD-0352D52DAF82}" presName="linear" presStyleCnt="0">
        <dgm:presLayoutVars>
          <dgm:dir/>
          <dgm:animLvl val="lvl"/>
          <dgm:resizeHandles val="exact"/>
        </dgm:presLayoutVars>
      </dgm:prSet>
      <dgm:spPr/>
    </dgm:pt>
    <dgm:pt modelId="{23A8EFB1-AB20-415E-BA8A-77E4ABA975B9}" type="pres">
      <dgm:prSet presAssocID="{B8D14541-75F2-4D07-8AFC-24F454D493AE}" presName="parentLin" presStyleCnt="0"/>
      <dgm:spPr/>
    </dgm:pt>
    <dgm:pt modelId="{79532BCD-B119-4BA0-82A2-8B78A6E5CD10}" type="pres">
      <dgm:prSet presAssocID="{B8D14541-75F2-4D07-8AFC-24F454D493AE}" presName="parentLeftMargin" presStyleLbl="node1" presStyleIdx="0" presStyleCnt="2"/>
      <dgm:spPr/>
    </dgm:pt>
    <dgm:pt modelId="{5C1B0F61-0110-42A2-8473-2313298D993C}" type="pres">
      <dgm:prSet presAssocID="{B8D14541-75F2-4D07-8AFC-24F454D493AE}" presName="parentText" presStyleLbl="node1" presStyleIdx="0" presStyleCnt="2">
        <dgm:presLayoutVars>
          <dgm:chMax val="0"/>
          <dgm:bulletEnabled val="1"/>
        </dgm:presLayoutVars>
      </dgm:prSet>
      <dgm:spPr/>
    </dgm:pt>
    <dgm:pt modelId="{B2AB612C-C253-43AF-886A-E6CB08F10E22}" type="pres">
      <dgm:prSet presAssocID="{B8D14541-75F2-4D07-8AFC-24F454D493AE}" presName="negativeSpace" presStyleCnt="0"/>
      <dgm:spPr/>
    </dgm:pt>
    <dgm:pt modelId="{D755766A-AD1A-4BD8-AF7D-FE5A11A1E61A}" type="pres">
      <dgm:prSet presAssocID="{B8D14541-75F2-4D07-8AFC-24F454D493AE}" presName="childText" presStyleLbl="conFgAcc1" presStyleIdx="0" presStyleCnt="2">
        <dgm:presLayoutVars>
          <dgm:bulletEnabled val="1"/>
        </dgm:presLayoutVars>
      </dgm:prSet>
      <dgm:spPr/>
    </dgm:pt>
    <dgm:pt modelId="{EAB032C7-415F-4467-9862-0B29ED0F6BCB}" type="pres">
      <dgm:prSet presAssocID="{B26D7020-D5E7-48CE-839F-ADF41DCFA5BD}" presName="spaceBetweenRectangles" presStyleCnt="0"/>
      <dgm:spPr/>
    </dgm:pt>
    <dgm:pt modelId="{20AF8797-D317-4C80-913C-A341A5BA753A}" type="pres">
      <dgm:prSet presAssocID="{B8F058C8-6164-4DB0-BD5C-B1A76520F5AA}" presName="parentLin" presStyleCnt="0"/>
      <dgm:spPr/>
    </dgm:pt>
    <dgm:pt modelId="{A65C7111-7127-4B05-A01C-CD5B20EA9FEA}" type="pres">
      <dgm:prSet presAssocID="{B8F058C8-6164-4DB0-BD5C-B1A76520F5AA}" presName="parentLeftMargin" presStyleLbl="node1" presStyleIdx="0" presStyleCnt="2"/>
      <dgm:spPr/>
    </dgm:pt>
    <dgm:pt modelId="{E74937B4-1212-49F2-B1AE-BE62171B1040}" type="pres">
      <dgm:prSet presAssocID="{B8F058C8-6164-4DB0-BD5C-B1A76520F5AA}" presName="parentText" presStyleLbl="node1" presStyleIdx="1" presStyleCnt="2">
        <dgm:presLayoutVars>
          <dgm:chMax val="0"/>
          <dgm:bulletEnabled val="1"/>
        </dgm:presLayoutVars>
      </dgm:prSet>
      <dgm:spPr/>
    </dgm:pt>
    <dgm:pt modelId="{69D9A8DF-3E3C-41D0-9234-382A5A644D4C}" type="pres">
      <dgm:prSet presAssocID="{B8F058C8-6164-4DB0-BD5C-B1A76520F5AA}" presName="negativeSpace" presStyleCnt="0"/>
      <dgm:spPr/>
    </dgm:pt>
    <dgm:pt modelId="{1DA5C2A3-D57B-47CF-BECF-2056B3723615}" type="pres">
      <dgm:prSet presAssocID="{B8F058C8-6164-4DB0-BD5C-B1A76520F5AA}" presName="childText" presStyleLbl="conFgAcc1" presStyleIdx="1" presStyleCnt="2">
        <dgm:presLayoutVars>
          <dgm:bulletEnabled val="1"/>
        </dgm:presLayoutVars>
      </dgm:prSet>
      <dgm:spPr/>
    </dgm:pt>
  </dgm:ptLst>
  <dgm:cxnLst>
    <dgm:cxn modelId="{FCD89509-A8DB-4ECC-AFF4-9B5641F211D3}" srcId="{B8D14541-75F2-4D07-8AFC-24F454D493AE}" destId="{BB292E58-F149-430D-8FE8-B71FFEBF5E34}" srcOrd="3" destOrd="0" parTransId="{C8C6ECBC-8D62-4572-984B-F2BFF61551AE}" sibTransId="{45D887B3-F91D-4E29-A413-C940E0B438AE}"/>
    <dgm:cxn modelId="{2E68900B-75ED-44ED-BEC5-DB14C49DE8A9}" srcId="{B8F058C8-6164-4DB0-BD5C-B1A76520F5AA}" destId="{29EA0178-2431-420C-9D07-EEFA4A241159}" srcOrd="3" destOrd="0" parTransId="{664D258B-2524-4910-9E66-ED8C5EB7694A}" sibTransId="{B9988CC9-3104-41FB-9D24-5F837264181A}"/>
    <dgm:cxn modelId="{41BB3611-8176-496C-A0AE-4C05A460BA30}" type="presOf" srcId="{70238455-96D5-4080-93C8-6E571C986424}" destId="{1DA5C2A3-D57B-47CF-BECF-2056B3723615}" srcOrd="0" destOrd="2" presId="urn:microsoft.com/office/officeart/2005/8/layout/list1"/>
    <dgm:cxn modelId="{0160AC22-C9C3-4F28-AC7D-9B15BB40FC23}" type="presOf" srcId="{4B4E6F92-2B2A-4B8F-8FAD-0352D52DAF82}" destId="{AE97D99D-450D-4E77-8F95-0786723BD95A}" srcOrd="0" destOrd="0" presId="urn:microsoft.com/office/officeart/2005/8/layout/list1"/>
    <dgm:cxn modelId="{E4CC1E29-F8A1-4C1F-85FD-482F203E3362}" type="presOf" srcId="{90ADC09B-E789-44E5-89D7-C5A9F17AFE82}" destId="{D755766A-AD1A-4BD8-AF7D-FE5A11A1E61A}" srcOrd="0" destOrd="4" presId="urn:microsoft.com/office/officeart/2005/8/layout/list1"/>
    <dgm:cxn modelId="{E062582E-D720-4CF0-BD3B-A74C6D2D6A17}" type="presOf" srcId="{8FB53F29-9DC8-415D-B566-8E6BBD32D93D}" destId="{D755766A-AD1A-4BD8-AF7D-FE5A11A1E61A}" srcOrd="0" destOrd="3" presId="urn:microsoft.com/office/officeart/2005/8/layout/list1"/>
    <dgm:cxn modelId="{9993052F-E55F-4432-8FEF-A40639C37B92}" type="presOf" srcId="{0500ADBD-F6DF-4F8E-B779-AAAF2EF01D9F}" destId="{1DA5C2A3-D57B-47CF-BECF-2056B3723615}" srcOrd="0" destOrd="0" presId="urn:microsoft.com/office/officeart/2005/8/layout/list1"/>
    <dgm:cxn modelId="{BD16383C-EBB3-4B8B-A93B-974C20281850}" type="presOf" srcId="{B8D14541-75F2-4D07-8AFC-24F454D493AE}" destId="{5C1B0F61-0110-42A2-8473-2313298D993C}" srcOrd="1" destOrd="0" presId="urn:microsoft.com/office/officeart/2005/8/layout/list1"/>
    <dgm:cxn modelId="{3777DD3C-9B5C-421A-94F4-06B25223998B}" type="presOf" srcId="{B8D14541-75F2-4D07-8AFC-24F454D493AE}" destId="{79532BCD-B119-4BA0-82A2-8B78A6E5CD10}" srcOrd="0" destOrd="0" presId="urn:microsoft.com/office/officeart/2005/8/layout/list1"/>
    <dgm:cxn modelId="{ED8E365D-AE91-4146-A784-A07EE97294EF}" type="presOf" srcId="{BA084C21-31F3-41D7-A291-7A7A4E7439BE}" destId="{1DA5C2A3-D57B-47CF-BECF-2056B3723615}" srcOrd="0" destOrd="5" presId="urn:microsoft.com/office/officeart/2005/8/layout/list1"/>
    <dgm:cxn modelId="{299AB85E-9A5F-457E-AC2E-AE60A2E62C06}" srcId="{B8F058C8-6164-4DB0-BD5C-B1A76520F5AA}" destId="{70238455-96D5-4080-93C8-6E571C986424}" srcOrd="1" destOrd="0" parTransId="{C1DECA91-F3E1-4328-8EC6-BBB912AC23F3}" sibTransId="{FB912107-E92D-4892-B9A6-33EB4F3C7965}"/>
    <dgm:cxn modelId="{12390967-F5BA-4227-9FB7-54F397AFF534}" srcId="{0500ADBD-F6DF-4F8E-B779-AAAF2EF01D9F}" destId="{901F5BA3-84A7-4D4C-8ED6-78C2F687E539}" srcOrd="0" destOrd="0" parTransId="{9D36B9DE-3E1F-4A7A-918F-237405C9A5BE}" sibTransId="{244CDF5E-E977-435E-B063-83E71BDA5F09}"/>
    <dgm:cxn modelId="{BC19F168-1C5F-4703-A6F7-BAF6FA79817C}" type="presOf" srcId="{B8F058C8-6164-4DB0-BD5C-B1A76520F5AA}" destId="{A65C7111-7127-4B05-A01C-CD5B20EA9FEA}" srcOrd="0" destOrd="0" presId="urn:microsoft.com/office/officeart/2005/8/layout/list1"/>
    <dgm:cxn modelId="{FC42766C-42D8-45F4-A173-8AB030C7753A}" srcId="{8FB53F29-9DC8-415D-B566-8E6BBD32D93D}" destId="{90ADC09B-E789-44E5-89D7-C5A9F17AFE82}" srcOrd="0" destOrd="0" parTransId="{C885FEF8-9B89-4AAE-90F9-931686A76B66}" sibTransId="{99FF6EAB-3DD1-4313-BF83-E4380290656A}"/>
    <dgm:cxn modelId="{B792016E-B664-4485-B2C2-E6099EAF6639}" type="presOf" srcId="{B8F058C8-6164-4DB0-BD5C-B1A76520F5AA}" destId="{E74937B4-1212-49F2-B1AE-BE62171B1040}" srcOrd="1" destOrd="0" presId="urn:microsoft.com/office/officeart/2005/8/layout/list1"/>
    <dgm:cxn modelId="{A9454979-A0D3-4A70-B3AC-7601B8F3AF6A}" srcId="{B8F058C8-6164-4DB0-BD5C-B1A76520F5AA}" destId="{0500ADBD-F6DF-4F8E-B779-AAAF2EF01D9F}" srcOrd="0" destOrd="0" parTransId="{595F2F23-1CF4-4023-AA01-5EA6160754B6}" sibTransId="{E311B22F-86EE-4EFA-8D52-FD5601A548E5}"/>
    <dgm:cxn modelId="{25FE4980-4C23-4993-B3C8-2AC7799C8503}" type="presOf" srcId="{991E1756-78EA-4775-AD7E-F0F4B94AA18A}" destId="{D755766A-AD1A-4BD8-AF7D-FE5A11A1E61A}" srcOrd="0" destOrd="2" presId="urn:microsoft.com/office/officeart/2005/8/layout/list1"/>
    <dgm:cxn modelId="{EE97A899-E075-48D1-A027-ADB38261D9D5}" srcId="{B8F058C8-6164-4DB0-BD5C-B1A76520F5AA}" destId="{BA084C21-31F3-41D7-A291-7A7A4E7439BE}" srcOrd="4" destOrd="0" parTransId="{A67BB8EC-2332-4FE6-9B81-D4203211B20B}" sibTransId="{1D613B10-A261-4F09-AB65-ACDE0FDDF4FC}"/>
    <dgm:cxn modelId="{2AE6669B-DBE1-46FF-966A-64EBEDD80AF2}" srcId="{B8F058C8-6164-4DB0-BD5C-B1A76520F5AA}" destId="{1BC3FE82-8400-4310-BCE8-6C6354E97714}" srcOrd="2" destOrd="0" parTransId="{9B241693-5C24-4475-B9A1-E5F89F65EFFC}" sibTransId="{89CDC1CD-0F79-4DD6-AB1B-959336B76CD1}"/>
    <dgm:cxn modelId="{D939559C-D129-47EC-83A7-9F8E149CC4D1}" type="presOf" srcId="{BB292E58-F149-430D-8FE8-B71FFEBF5E34}" destId="{D755766A-AD1A-4BD8-AF7D-FE5A11A1E61A}" srcOrd="0" destOrd="5" presId="urn:microsoft.com/office/officeart/2005/8/layout/list1"/>
    <dgm:cxn modelId="{8C9FE39F-8CA5-44B9-B6EB-0D9ED243885B}" type="presOf" srcId="{901F5BA3-84A7-4D4C-8ED6-78C2F687E539}" destId="{1DA5C2A3-D57B-47CF-BECF-2056B3723615}" srcOrd="0" destOrd="1" presId="urn:microsoft.com/office/officeart/2005/8/layout/list1"/>
    <dgm:cxn modelId="{D512B7A2-38A9-4501-93F8-5450E1274D7B}" type="presOf" srcId="{29EA0178-2431-420C-9D07-EEFA4A241159}" destId="{1DA5C2A3-D57B-47CF-BECF-2056B3723615}" srcOrd="0" destOrd="4" presId="urn:microsoft.com/office/officeart/2005/8/layout/list1"/>
    <dgm:cxn modelId="{F1C9FBB3-E071-40AB-B29C-32D527223E31}" type="presOf" srcId="{1BC3FE82-8400-4310-BCE8-6C6354E97714}" destId="{1DA5C2A3-D57B-47CF-BECF-2056B3723615}" srcOrd="0" destOrd="3" presId="urn:microsoft.com/office/officeart/2005/8/layout/list1"/>
    <dgm:cxn modelId="{19B42ABF-9B87-4B3F-8F28-95FB133A6155}" srcId="{B8D14541-75F2-4D07-8AFC-24F454D493AE}" destId="{D50E6B80-8F44-405B-A939-928C95B723D6}" srcOrd="0" destOrd="0" parTransId="{3B807EA4-9B29-4BF0-B4F0-301BBE70CB4C}" sibTransId="{DA4103ED-C382-4507-B501-6A6782D509B0}"/>
    <dgm:cxn modelId="{B38349C7-4DB2-4C7B-A69E-DA27F3663BBB}" srcId="{4B4E6F92-2B2A-4B8F-8FAD-0352D52DAF82}" destId="{B8F058C8-6164-4DB0-BD5C-B1A76520F5AA}" srcOrd="1" destOrd="0" parTransId="{AA77EDE0-881C-423F-91BF-60760B685333}" sibTransId="{FD576F5A-61C5-4D9F-95F6-AE1FBD4C4E74}"/>
    <dgm:cxn modelId="{9D8EA6C9-9EDA-40BA-9C92-BE436717950A}" srcId="{35B2B8E1-D849-4BDF-8C31-B328D700610B}" destId="{991E1756-78EA-4775-AD7E-F0F4B94AA18A}" srcOrd="0" destOrd="0" parTransId="{7B6CAFA2-C5AB-47B7-8C9C-D75306668D72}" sibTransId="{46B39D4E-647C-4C9B-A6F1-BEB9F048FE98}"/>
    <dgm:cxn modelId="{4596C9E3-8B96-45B6-97DB-F7448B5FC12B}" srcId="{B8D14541-75F2-4D07-8AFC-24F454D493AE}" destId="{35B2B8E1-D849-4BDF-8C31-B328D700610B}" srcOrd="1" destOrd="0" parTransId="{75F71D5B-14B5-477B-AB27-97AF0B038C88}" sibTransId="{C93AC399-A132-490F-9A76-0251F59AF6BF}"/>
    <dgm:cxn modelId="{2141B8E8-C8B3-46B3-AE2A-E44A9155D3D2}" type="presOf" srcId="{35B2B8E1-D849-4BDF-8C31-B328D700610B}" destId="{D755766A-AD1A-4BD8-AF7D-FE5A11A1E61A}" srcOrd="0" destOrd="1" presId="urn:microsoft.com/office/officeart/2005/8/layout/list1"/>
    <dgm:cxn modelId="{A85E93E9-757D-448D-9DE7-E4E5045153E5}" srcId="{4B4E6F92-2B2A-4B8F-8FAD-0352D52DAF82}" destId="{B8D14541-75F2-4D07-8AFC-24F454D493AE}" srcOrd="0" destOrd="0" parTransId="{64D5E0B8-DC34-4404-99E4-BEEAE1E95273}" sibTransId="{B26D7020-D5E7-48CE-839F-ADF41DCFA5BD}"/>
    <dgm:cxn modelId="{64511DED-B378-414B-AA66-D7670F3D1A31}" srcId="{B8D14541-75F2-4D07-8AFC-24F454D493AE}" destId="{8FB53F29-9DC8-415D-B566-8E6BBD32D93D}" srcOrd="2" destOrd="0" parTransId="{7CF14C3E-54D6-4117-8143-C1F83C9C5F58}" sibTransId="{E30298EF-66A7-4684-A793-CBED26BF74BD}"/>
    <dgm:cxn modelId="{954724FC-19ED-470A-AB12-E9C58C508E9A}" type="presOf" srcId="{D50E6B80-8F44-405B-A939-928C95B723D6}" destId="{D755766A-AD1A-4BD8-AF7D-FE5A11A1E61A}" srcOrd="0" destOrd="0" presId="urn:microsoft.com/office/officeart/2005/8/layout/list1"/>
    <dgm:cxn modelId="{7120EFD6-2966-48A6-BC54-07C48A2701E5}" type="presParOf" srcId="{AE97D99D-450D-4E77-8F95-0786723BD95A}" destId="{23A8EFB1-AB20-415E-BA8A-77E4ABA975B9}" srcOrd="0" destOrd="0" presId="urn:microsoft.com/office/officeart/2005/8/layout/list1"/>
    <dgm:cxn modelId="{2B21363C-C1C3-47E9-B465-DEBC8644256E}" type="presParOf" srcId="{23A8EFB1-AB20-415E-BA8A-77E4ABA975B9}" destId="{79532BCD-B119-4BA0-82A2-8B78A6E5CD10}" srcOrd="0" destOrd="0" presId="urn:microsoft.com/office/officeart/2005/8/layout/list1"/>
    <dgm:cxn modelId="{5FFF2AD2-165F-4776-880B-51BAA89CE94D}" type="presParOf" srcId="{23A8EFB1-AB20-415E-BA8A-77E4ABA975B9}" destId="{5C1B0F61-0110-42A2-8473-2313298D993C}" srcOrd="1" destOrd="0" presId="urn:microsoft.com/office/officeart/2005/8/layout/list1"/>
    <dgm:cxn modelId="{D5059862-D7E7-48FA-856A-C2ADD5B90495}" type="presParOf" srcId="{AE97D99D-450D-4E77-8F95-0786723BD95A}" destId="{B2AB612C-C253-43AF-886A-E6CB08F10E22}" srcOrd="1" destOrd="0" presId="urn:microsoft.com/office/officeart/2005/8/layout/list1"/>
    <dgm:cxn modelId="{C7072A62-3DA9-4BAC-977C-4A68D1F127CD}" type="presParOf" srcId="{AE97D99D-450D-4E77-8F95-0786723BD95A}" destId="{D755766A-AD1A-4BD8-AF7D-FE5A11A1E61A}" srcOrd="2" destOrd="0" presId="urn:microsoft.com/office/officeart/2005/8/layout/list1"/>
    <dgm:cxn modelId="{08EAC4DD-D59C-4C8A-8D11-8F665DA9C623}" type="presParOf" srcId="{AE97D99D-450D-4E77-8F95-0786723BD95A}" destId="{EAB032C7-415F-4467-9862-0B29ED0F6BCB}" srcOrd="3" destOrd="0" presId="urn:microsoft.com/office/officeart/2005/8/layout/list1"/>
    <dgm:cxn modelId="{E8FFD4B8-7E41-4FA4-96E7-2CB2BBC9319E}" type="presParOf" srcId="{AE97D99D-450D-4E77-8F95-0786723BD95A}" destId="{20AF8797-D317-4C80-913C-A341A5BA753A}" srcOrd="4" destOrd="0" presId="urn:microsoft.com/office/officeart/2005/8/layout/list1"/>
    <dgm:cxn modelId="{30D9A726-D185-458D-9531-6B5CCBA8DA13}" type="presParOf" srcId="{20AF8797-D317-4C80-913C-A341A5BA753A}" destId="{A65C7111-7127-4B05-A01C-CD5B20EA9FEA}" srcOrd="0" destOrd="0" presId="urn:microsoft.com/office/officeart/2005/8/layout/list1"/>
    <dgm:cxn modelId="{9961702B-2B3A-4195-BDEE-CAA871278D4D}" type="presParOf" srcId="{20AF8797-D317-4C80-913C-A341A5BA753A}" destId="{E74937B4-1212-49F2-B1AE-BE62171B1040}" srcOrd="1" destOrd="0" presId="urn:microsoft.com/office/officeart/2005/8/layout/list1"/>
    <dgm:cxn modelId="{D9E0CD6D-0830-4792-8860-017DA8482250}" type="presParOf" srcId="{AE97D99D-450D-4E77-8F95-0786723BD95A}" destId="{69D9A8DF-3E3C-41D0-9234-382A5A644D4C}" srcOrd="5" destOrd="0" presId="urn:microsoft.com/office/officeart/2005/8/layout/list1"/>
    <dgm:cxn modelId="{54141B12-391E-4758-9B78-E983498EE61A}" type="presParOf" srcId="{AE97D99D-450D-4E77-8F95-0786723BD95A}" destId="{1DA5C2A3-D57B-47CF-BECF-2056B3723615}"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2A48B5-2510-4266-9113-3A036B1ADCC3}"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FEC171CC-5387-40A2-8E22-BF9204ED4F92}">
      <dgm:prSet phldrT="[Text]"/>
      <dgm:spPr>
        <a:solidFill>
          <a:srgbClr val="FFFFFF"/>
        </a:solidFill>
        <a:ln>
          <a:solidFill>
            <a:schemeClr val="bg1">
              <a:lumMod val="75000"/>
            </a:schemeClr>
          </a:solidFill>
        </a:ln>
      </dgm:spPr>
      <dgm:t>
        <a:bodyPr/>
        <a:lstStyle/>
        <a:p>
          <a:r>
            <a:rPr lang="en-US" b="0" dirty="0">
              <a:solidFill>
                <a:schemeClr val="bg1">
                  <a:lumMod val="10000"/>
                </a:schemeClr>
              </a:solidFill>
            </a:rPr>
            <a:t>How do you protect access to URLs (pages)?</a:t>
          </a:r>
        </a:p>
        <a:p>
          <a:r>
            <a:rPr lang="en-US" b="0" dirty="0">
              <a:solidFill>
                <a:schemeClr val="bg1">
                  <a:lumMod val="10000"/>
                </a:schemeClr>
              </a:solidFill>
            </a:rPr>
            <a:t>Or functions referenced by a URL plus parameters ?</a:t>
          </a:r>
        </a:p>
      </dgm:t>
    </dgm:pt>
    <dgm:pt modelId="{1B461DF1-2F8B-4EE8-9AD2-190192A2318B}" type="parTrans" cxnId="{928D747C-8B55-4CCE-B088-C63FAAB04CAE}">
      <dgm:prSet/>
      <dgm:spPr/>
      <dgm:t>
        <a:bodyPr/>
        <a:lstStyle/>
        <a:p>
          <a:endParaRPr lang="en-US" b="0"/>
        </a:p>
      </dgm:t>
    </dgm:pt>
    <dgm:pt modelId="{D5AC15FA-3917-48A9-931E-44DBAB74E24A}" type="sibTrans" cxnId="{928D747C-8B55-4CCE-B088-C63FAAB04CAE}">
      <dgm:prSet/>
      <dgm:spPr/>
      <dgm:t>
        <a:bodyPr/>
        <a:lstStyle/>
        <a:p>
          <a:endParaRPr lang="en-US" b="0"/>
        </a:p>
      </dgm:t>
    </dgm:pt>
    <dgm:pt modelId="{C3A1C929-B332-4D92-9F3E-7D30328607A2}">
      <dgm:prSet/>
      <dgm:spPr/>
      <dgm:t>
        <a:bodyPr/>
        <a:lstStyle/>
        <a:p>
          <a:r>
            <a:rPr lang="en-US" b="0" dirty="0"/>
            <a:t>This is part of enforcing proper “authorization”</a:t>
          </a:r>
          <a:br>
            <a:rPr lang="en-US" b="0" dirty="0"/>
          </a:br>
          <a:endParaRPr lang="en-US" b="0" dirty="0"/>
        </a:p>
      </dgm:t>
    </dgm:pt>
    <dgm:pt modelId="{BEEE52A0-B2B1-4E54-BBEB-A02FAF8441F7}" type="parTrans" cxnId="{65680BC7-1EF6-4BED-B2F2-F0316C8EE1E8}">
      <dgm:prSet/>
      <dgm:spPr/>
      <dgm:t>
        <a:bodyPr/>
        <a:lstStyle/>
        <a:p>
          <a:endParaRPr lang="en-US" b="0"/>
        </a:p>
      </dgm:t>
    </dgm:pt>
    <dgm:pt modelId="{09979F58-DB4F-4F8A-965D-1A4E2081F64D}" type="sibTrans" cxnId="{65680BC7-1EF6-4BED-B2F2-F0316C8EE1E8}">
      <dgm:prSet/>
      <dgm:spPr/>
      <dgm:t>
        <a:bodyPr/>
        <a:lstStyle/>
        <a:p>
          <a:endParaRPr lang="en-US" b="0"/>
        </a:p>
      </dgm:t>
    </dgm:pt>
    <dgm:pt modelId="{95EF5983-203F-4F8B-99E9-897B06569112}">
      <dgm:prSet/>
      <dgm:spPr>
        <a:solidFill>
          <a:srgbClr val="FFFFFF"/>
        </a:solidFill>
        <a:ln>
          <a:solidFill>
            <a:schemeClr val="bg1">
              <a:lumMod val="75000"/>
            </a:schemeClr>
          </a:solidFill>
        </a:ln>
      </dgm:spPr>
      <dgm:t>
        <a:bodyPr/>
        <a:lstStyle/>
        <a:p>
          <a:r>
            <a:rPr lang="en-US" b="0" dirty="0">
              <a:solidFill>
                <a:schemeClr val="bg1">
                  <a:lumMod val="10000"/>
                </a:schemeClr>
              </a:solidFill>
            </a:rPr>
            <a:t>A common mistake …</a:t>
          </a:r>
        </a:p>
      </dgm:t>
    </dgm:pt>
    <dgm:pt modelId="{BEE0F175-4E48-4B76-BE2C-39A95DB9F6EF}" type="parTrans" cxnId="{9E3353A8-339D-4159-9831-E0354269B3E6}">
      <dgm:prSet/>
      <dgm:spPr/>
      <dgm:t>
        <a:bodyPr/>
        <a:lstStyle/>
        <a:p>
          <a:endParaRPr lang="en-US" b="0"/>
        </a:p>
      </dgm:t>
    </dgm:pt>
    <dgm:pt modelId="{3C9B79E0-8167-4DD1-8937-D060A8880427}" type="sibTrans" cxnId="{9E3353A8-339D-4159-9831-E0354269B3E6}">
      <dgm:prSet/>
      <dgm:spPr/>
      <dgm:t>
        <a:bodyPr/>
        <a:lstStyle/>
        <a:p>
          <a:endParaRPr lang="en-US" b="0"/>
        </a:p>
      </dgm:t>
    </dgm:pt>
    <dgm:pt modelId="{53C8FA64-A547-4A1C-A4F8-F7B8F4E15295}">
      <dgm:prSet/>
      <dgm:spPr/>
      <dgm:t>
        <a:bodyPr/>
        <a:lstStyle/>
        <a:p>
          <a:r>
            <a:rPr lang="en-US" b="0" dirty="0"/>
            <a:t>Displaying only authorized links and menu choices</a:t>
          </a:r>
        </a:p>
      </dgm:t>
    </dgm:pt>
    <dgm:pt modelId="{47FC68F8-E5B5-463D-A10D-7AADD0827E61}" type="parTrans" cxnId="{9C999696-36F0-4CB5-AA2B-EC26E0E8389A}">
      <dgm:prSet/>
      <dgm:spPr/>
      <dgm:t>
        <a:bodyPr/>
        <a:lstStyle/>
        <a:p>
          <a:endParaRPr lang="en-US" b="0"/>
        </a:p>
      </dgm:t>
    </dgm:pt>
    <dgm:pt modelId="{0C543BED-3335-4F40-B41E-CB0B4A6EFEBE}" type="sibTrans" cxnId="{9C999696-36F0-4CB5-AA2B-EC26E0E8389A}">
      <dgm:prSet/>
      <dgm:spPr/>
      <dgm:t>
        <a:bodyPr/>
        <a:lstStyle/>
        <a:p>
          <a:endParaRPr lang="en-US" b="0"/>
        </a:p>
      </dgm:t>
    </dgm:pt>
    <dgm:pt modelId="{6862C20F-51D3-4D56-9227-783363201EF2}">
      <dgm:prSet/>
      <dgm:spPr/>
      <dgm:t>
        <a:bodyPr/>
        <a:lstStyle/>
        <a:p>
          <a:r>
            <a:rPr lang="en-US" b="0" dirty="0"/>
            <a:t>This is called presentation layer access control, and doesn’t work</a:t>
          </a:r>
        </a:p>
      </dgm:t>
    </dgm:pt>
    <dgm:pt modelId="{1A6CEAA7-AFC5-4D5E-9857-9A1DBE435C71}" type="parTrans" cxnId="{3E871A54-AC95-44BD-B7A1-BCF32BD519DC}">
      <dgm:prSet/>
      <dgm:spPr/>
      <dgm:t>
        <a:bodyPr/>
        <a:lstStyle/>
        <a:p>
          <a:endParaRPr lang="en-US" b="0"/>
        </a:p>
      </dgm:t>
    </dgm:pt>
    <dgm:pt modelId="{0A7BE370-6542-4462-8A39-2FD5F92DB2F7}" type="sibTrans" cxnId="{3E871A54-AC95-44BD-B7A1-BCF32BD519DC}">
      <dgm:prSet/>
      <dgm:spPr/>
      <dgm:t>
        <a:bodyPr/>
        <a:lstStyle/>
        <a:p>
          <a:endParaRPr lang="en-US" b="0"/>
        </a:p>
      </dgm:t>
    </dgm:pt>
    <dgm:pt modelId="{A345DB79-22CF-4E7A-8AAD-E93ED407496B}">
      <dgm:prSet/>
      <dgm:spPr/>
      <dgm:t>
        <a:bodyPr/>
        <a:lstStyle/>
        <a:p>
          <a:r>
            <a:rPr lang="en-US" b="0" dirty="0"/>
            <a:t>Attacker simply forges direct access to ‘unauthorized’ pages</a:t>
          </a:r>
        </a:p>
      </dgm:t>
    </dgm:pt>
    <dgm:pt modelId="{FC987143-0458-4A28-B316-B8CA19D5B4A0}" type="parTrans" cxnId="{102166F5-CEF3-4E97-9D38-A025872ECC50}">
      <dgm:prSet/>
      <dgm:spPr/>
      <dgm:t>
        <a:bodyPr/>
        <a:lstStyle/>
        <a:p>
          <a:endParaRPr lang="en-US" b="0"/>
        </a:p>
      </dgm:t>
    </dgm:pt>
    <dgm:pt modelId="{F61CFC4E-C67F-404E-9DFB-B0CE475CC284}" type="sibTrans" cxnId="{102166F5-CEF3-4E97-9D38-A025872ECC50}">
      <dgm:prSet/>
      <dgm:spPr/>
      <dgm:t>
        <a:bodyPr/>
        <a:lstStyle/>
        <a:p>
          <a:endParaRPr lang="en-US" b="0"/>
        </a:p>
      </dgm:t>
    </dgm:pt>
    <dgm:pt modelId="{76516AE0-B2FD-45B5-A249-B805E648C268}">
      <dgm:prSet/>
      <dgm:spPr>
        <a:solidFill>
          <a:srgbClr val="FFFFFF"/>
        </a:solidFill>
        <a:ln>
          <a:solidFill>
            <a:schemeClr val="bg1">
              <a:lumMod val="75000"/>
            </a:schemeClr>
          </a:solidFill>
        </a:ln>
      </dgm:spPr>
      <dgm:t>
        <a:bodyPr/>
        <a:lstStyle/>
        <a:p>
          <a:r>
            <a:rPr lang="en-US" b="0" dirty="0">
              <a:solidFill>
                <a:schemeClr val="bg1">
                  <a:lumMod val="10000"/>
                </a:schemeClr>
              </a:solidFill>
            </a:rPr>
            <a:t>Typical Impact</a:t>
          </a:r>
        </a:p>
      </dgm:t>
    </dgm:pt>
    <dgm:pt modelId="{D808AABB-A29F-4D51-9CAA-387FBEFEA307}" type="parTrans" cxnId="{0B60F8CC-69BB-4F34-941D-151B054DA1EF}">
      <dgm:prSet/>
      <dgm:spPr/>
      <dgm:t>
        <a:bodyPr/>
        <a:lstStyle/>
        <a:p>
          <a:endParaRPr lang="en-US" b="0"/>
        </a:p>
      </dgm:t>
    </dgm:pt>
    <dgm:pt modelId="{BF991C44-0975-4AD1-BD68-29C4E2FF17A5}" type="sibTrans" cxnId="{0B60F8CC-69BB-4F34-941D-151B054DA1EF}">
      <dgm:prSet/>
      <dgm:spPr/>
      <dgm:t>
        <a:bodyPr/>
        <a:lstStyle/>
        <a:p>
          <a:endParaRPr lang="en-US" b="0"/>
        </a:p>
      </dgm:t>
    </dgm:pt>
    <dgm:pt modelId="{2B95A1A9-AD68-44FD-A59F-20D5278FC810}">
      <dgm:prSet/>
      <dgm:spPr/>
      <dgm:t>
        <a:bodyPr/>
        <a:lstStyle/>
        <a:p>
          <a:r>
            <a:rPr lang="en-US" b="0" dirty="0"/>
            <a:t>Attackers invoke functions and services they’re not authorized for</a:t>
          </a:r>
        </a:p>
      </dgm:t>
    </dgm:pt>
    <dgm:pt modelId="{5777F5ED-DF7E-4EBB-A2E2-346E164E39B5}" type="parTrans" cxnId="{A197DC2B-4A9A-41AC-9FEF-96BCA7CAF4F2}">
      <dgm:prSet/>
      <dgm:spPr/>
      <dgm:t>
        <a:bodyPr/>
        <a:lstStyle/>
        <a:p>
          <a:endParaRPr lang="en-US" b="0"/>
        </a:p>
      </dgm:t>
    </dgm:pt>
    <dgm:pt modelId="{165C03AB-A972-4ABF-850B-00444EB74546}" type="sibTrans" cxnId="{A197DC2B-4A9A-41AC-9FEF-96BCA7CAF4F2}">
      <dgm:prSet/>
      <dgm:spPr/>
      <dgm:t>
        <a:bodyPr/>
        <a:lstStyle/>
        <a:p>
          <a:endParaRPr lang="en-US" b="0"/>
        </a:p>
      </dgm:t>
    </dgm:pt>
    <dgm:pt modelId="{85EFE549-C2CB-42C8-8E92-2EAA863221DC}">
      <dgm:prSet/>
      <dgm:spPr/>
      <dgm:t>
        <a:bodyPr/>
        <a:lstStyle/>
        <a:p>
          <a:r>
            <a:rPr lang="en-US" b="0" dirty="0"/>
            <a:t>Access other user’s accounts and data</a:t>
          </a:r>
        </a:p>
      </dgm:t>
    </dgm:pt>
    <dgm:pt modelId="{7D6AAE14-87FB-410C-9D9A-BEF25BDFB180}" type="parTrans" cxnId="{5973ECE7-EE23-4E5A-BD98-A4D39573C6DE}">
      <dgm:prSet/>
      <dgm:spPr/>
      <dgm:t>
        <a:bodyPr/>
        <a:lstStyle/>
        <a:p>
          <a:endParaRPr lang="en-US" b="0"/>
        </a:p>
      </dgm:t>
    </dgm:pt>
    <dgm:pt modelId="{435E3B76-5A5B-4002-92DB-C6951F5E33F8}" type="sibTrans" cxnId="{5973ECE7-EE23-4E5A-BD98-A4D39573C6DE}">
      <dgm:prSet/>
      <dgm:spPr/>
      <dgm:t>
        <a:bodyPr/>
        <a:lstStyle/>
        <a:p>
          <a:endParaRPr lang="en-US" b="0"/>
        </a:p>
      </dgm:t>
    </dgm:pt>
    <dgm:pt modelId="{56BE9E86-9FE7-401B-B8E1-764FD9EDCFAD}">
      <dgm:prSet/>
      <dgm:spPr/>
      <dgm:t>
        <a:bodyPr/>
        <a:lstStyle/>
        <a:p>
          <a:r>
            <a:rPr lang="en-US" b="0" dirty="0"/>
            <a:t>Perform privileged actions</a:t>
          </a:r>
        </a:p>
      </dgm:t>
    </dgm:pt>
    <dgm:pt modelId="{8E9FAD2B-0830-48E1-843D-EB40629A05CE}" type="parTrans" cxnId="{FE1B3B3F-DBE6-4223-A707-DB683F9E1298}">
      <dgm:prSet/>
      <dgm:spPr/>
      <dgm:t>
        <a:bodyPr/>
        <a:lstStyle/>
        <a:p>
          <a:endParaRPr lang="en-US" b="0"/>
        </a:p>
      </dgm:t>
    </dgm:pt>
    <dgm:pt modelId="{481190E2-0E1D-4BC1-B17A-477CC199F167}" type="sibTrans" cxnId="{FE1B3B3F-DBE6-4223-A707-DB683F9E1298}">
      <dgm:prSet/>
      <dgm:spPr/>
      <dgm:t>
        <a:bodyPr/>
        <a:lstStyle/>
        <a:p>
          <a:endParaRPr lang="en-US" b="0"/>
        </a:p>
      </dgm:t>
    </dgm:pt>
    <dgm:pt modelId="{F10DA9F5-E434-4E08-87CB-CFF007EA8E54}" type="pres">
      <dgm:prSet presAssocID="{502A48B5-2510-4266-9113-3A036B1ADCC3}" presName="linear" presStyleCnt="0">
        <dgm:presLayoutVars>
          <dgm:dir/>
          <dgm:animLvl val="lvl"/>
          <dgm:resizeHandles val="exact"/>
        </dgm:presLayoutVars>
      </dgm:prSet>
      <dgm:spPr/>
    </dgm:pt>
    <dgm:pt modelId="{6DB5E303-C3C1-4D33-A0B9-E7247FCDA8C3}" type="pres">
      <dgm:prSet presAssocID="{FEC171CC-5387-40A2-8E22-BF9204ED4F92}" presName="parentLin" presStyleCnt="0"/>
      <dgm:spPr/>
    </dgm:pt>
    <dgm:pt modelId="{B13DB3A0-8A2B-4DD9-9235-6C408C8D9DE5}" type="pres">
      <dgm:prSet presAssocID="{FEC171CC-5387-40A2-8E22-BF9204ED4F92}" presName="parentLeftMargin" presStyleLbl="node1" presStyleIdx="0" presStyleCnt="3"/>
      <dgm:spPr/>
    </dgm:pt>
    <dgm:pt modelId="{6C2FA632-2CF5-4117-93CB-769B9CFF34E2}" type="pres">
      <dgm:prSet presAssocID="{FEC171CC-5387-40A2-8E22-BF9204ED4F92}" presName="parentText" presStyleLbl="node1" presStyleIdx="0" presStyleCnt="3" custScaleY="125150">
        <dgm:presLayoutVars>
          <dgm:chMax val="0"/>
          <dgm:bulletEnabled val="1"/>
        </dgm:presLayoutVars>
      </dgm:prSet>
      <dgm:spPr/>
    </dgm:pt>
    <dgm:pt modelId="{44C2E016-008D-4C47-B201-544BD23A6DA0}" type="pres">
      <dgm:prSet presAssocID="{FEC171CC-5387-40A2-8E22-BF9204ED4F92}" presName="negativeSpace" presStyleCnt="0"/>
      <dgm:spPr/>
    </dgm:pt>
    <dgm:pt modelId="{F4FE1C1E-A996-4C6E-81FD-9B6C7C5D15AA}" type="pres">
      <dgm:prSet presAssocID="{FEC171CC-5387-40A2-8E22-BF9204ED4F92}" presName="childText" presStyleLbl="conFgAcc1" presStyleIdx="0" presStyleCnt="3">
        <dgm:presLayoutVars>
          <dgm:bulletEnabled val="1"/>
        </dgm:presLayoutVars>
      </dgm:prSet>
      <dgm:spPr/>
    </dgm:pt>
    <dgm:pt modelId="{8577666C-4562-48C9-9C18-3E82ADEFE8A2}" type="pres">
      <dgm:prSet presAssocID="{D5AC15FA-3917-48A9-931E-44DBAB74E24A}" presName="spaceBetweenRectangles" presStyleCnt="0"/>
      <dgm:spPr/>
    </dgm:pt>
    <dgm:pt modelId="{39065C36-D425-4497-8077-E35EA7CA848B}" type="pres">
      <dgm:prSet presAssocID="{95EF5983-203F-4F8B-99E9-897B06569112}" presName="parentLin" presStyleCnt="0"/>
      <dgm:spPr/>
    </dgm:pt>
    <dgm:pt modelId="{E5860DB8-3515-46D3-9DBF-53532B377121}" type="pres">
      <dgm:prSet presAssocID="{95EF5983-203F-4F8B-99E9-897B06569112}" presName="parentLeftMargin" presStyleLbl="node1" presStyleIdx="0" presStyleCnt="3"/>
      <dgm:spPr/>
    </dgm:pt>
    <dgm:pt modelId="{E99EF9FE-3701-498A-8BA9-D48F9D0B7694}" type="pres">
      <dgm:prSet presAssocID="{95EF5983-203F-4F8B-99E9-897B06569112}" presName="parentText" presStyleLbl="node1" presStyleIdx="1" presStyleCnt="3">
        <dgm:presLayoutVars>
          <dgm:chMax val="0"/>
          <dgm:bulletEnabled val="1"/>
        </dgm:presLayoutVars>
      </dgm:prSet>
      <dgm:spPr/>
    </dgm:pt>
    <dgm:pt modelId="{F002B623-E749-41FA-AFE7-0FE0241BD13D}" type="pres">
      <dgm:prSet presAssocID="{95EF5983-203F-4F8B-99E9-897B06569112}" presName="negativeSpace" presStyleCnt="0"/>
      <dgm:spPr/>
    </dgm:pt>
    <dgm:pt modelId="{8BADFEB2-6D9F-4FF6-8A19-62EDB3764F20}" type="pres">
      <dgm:prSet presAssocID="{95EF5983-203F-4F8B-99E9-897B06569112}" presName="childText" presStyleLbl="conFgAcc1" presStyleIdx="1" presStyleCnt="3">
        <dgm:presLayoutVars>
          <dgm:bulletEnabled val="1"/>
        </dgm:presLayoutVars>
      </dgm:prSet>
      <dgm:spPr/>
    </dgm:pt>
    <dgm:pt modelId="{893519C6-B0D4-40D1-9299-7D4189280B0C}" type="pres">
      <dgm:prSet presAssocID="{3C9B79E0-8167-4DD1-8937-D060A8880427}" presName="spaceBetweenRectangles" presStyleCnt="0"/>
      <dgm:spPr/>
    </dgm:pt>
    <dgm:pt modelId="{2F4FCF47-00FF-4D8C-BCAC-1B4A98471557}" type="pres">
      <dgm:prSet presAssocID="{76516AE0-B2FD-45B5-A249-B805E648C268}" presName="parentLin" presStyleCnt="0"/>
      <dgm:spPr/>
    </dgm:pt>
    <dgm:pt modelId="{D5055306-D126-4F1A-9D4B-0979D271A3CD}" type="pres">
      <dgm:prSet presAssocID="{76516AE0-B2FD-45B5-A249-B805E648C268}" presName="parentLeftMargin" presStyleLbl="node1" presStyleIdx="1" presStyleCnt="3"/>
      <dgm:spPr/>
    </dgm:pt>
    <dgm:pt modelId="{FFCB1FAB-F343-4497-9E31-9572963F7F19}" type="pres">
      <dgm:prSet presAssocID="{76516AE0-B2FD-45B5-A249-B805E648C268}" presName="parentText" presStyleLbl="node1" presStyleIdx="2" presStyleCnt="3">
        <dgm:presLayoutVars>
          <dgm:chMax val="0"/>
          <dgm:bulletEnabled val="1"/>
        </dgm:presLayoutVars>
      </dgm:prSet>
      <dgm:spPr/>
    </dgm:pt>
    <dgm:pt modelId="{A21012B6-0CF4-45EC-AF17-5D73EF86B626}" type="pres">
      <dgm:prSet presAssocID="{76516AE0-B2FD-45B5-A249-B805E648C268}" presName="negativeSpace" presStyleCnt="0"/>
      <dgm:spPr/>
    </dgm:pt>
    <dgm:pt modelId="{915708CD-BBB6-4A68-9BC9-DB6571647522}" type="pres">
      <dgm:prSet presAssocID="{76516AE0-B2FD-45B5-A249-B805E648C268}" presName="childText" presStyleLbl="conFgAcc1" presStyleIdx="2" presStyleCnt="3">
        <dgm:presLayoutVars>
          <dgm:bulletEnabled val="1"/>
        </dgm:presLayoutVars>
      </dgm:prSet>
      <dgm:spPr/>
    </dgm:pt>
  </dgm:ptLst>
  <dgm:cxnLst>
    <dgm:cxn modelId="{E1532D01-4746-4746-9428-16E3B603BF21}" type="presOf" srcId="{56BE9E86-9FE7-401B-B8E1-764FD9EDCFAD}" destId="{915708CD-BBB6-4A68-9BC9-DB6571647522}" srcOrd="0" destOrd="2" presId="urn:microsoft.com/office/officeart/2005/8/layout/list1"/>
    <dgm:cxn modelId="{AF629A05-9B18-4560-938F-5BCA63610273}" type="presOf" srcId="{76516AE0-B2FD-45B5-A249-B805E648C268}" destId="{FFCB1FAB-F343-4497-9E31-9572963F7F19}" srcOrd="1" destOrd="0" presId="urn:microsoft.com/office/officeart/2005/8/layout/list1"/>
    <dgm:cxn modelId="{E3C61C09-AEBB-44C8-9816-6475E81FFFA1}" type="presOf" srcId="{6862C20F-51D3-4D56-9227-783363201EF2}" destId="{8BADFEB2-6D9F-4FF6-8A19-62EDB3764F20}" srcOrd="0" destOrd="1" presId="urn:microsoft.com/office/officeart/2005/8/layout/list1"/>
    <dgm:cxn modelId="{7701AE10-26A6-48BE-900E-80A0CB769AA2}" type="presOf" srcId="{2B95A1A9-AD68-44FD-A59F-20D5278FC810}" destId="{915708CD-BBB6-4A68-9BC9-DB6571647522}" srcOrd="0" destOrd="0" presId="urn:microsoft.com/office/officeart/2005/8/layout/list1"/>
    <dgm:cxn modelId="{A197DC2B-4A9A-41AC-9FEF-96BCA7CAF4F2}" srcId="{76516AE0-B2FD-45B5-A249-B805E648C268}" destId="{2B95A1A9-AD68-44FD-A59F-20D5278FC810}" srcOrd="0" destOrd="0" parTransId="{5777F5ED-DF7E-4EBB-A2E2-346E164E39B5}" sibTransId="{165C03AB-A972-4ABF-850B-00444EB74546}"/>
    <dgm:cxn modelId="{FE1B3B3F-DBE6-4223-A707-DB683F9E1298}" srcId="{76516AE0-B2FD-45B5-A249-B805E648C268}" destId="{56BE9E86-9FE7-401B-B8E1-764FD9EDCFAD}" srcOrd="2" destOrd="0" parTransId="{8E9FAD2B-0830-48E1-843D-EB40629A05CE}" sibTransId="{481190E2-0E1D-4BC1-B17A-477CC199F167}"/>
    <dgm:cxn modelId="{D7E86840-990B-4BF9-A442-752DB5A9D1CD}" type="presOf" srcId="{53C8FA64-A547-4A1C-A4F8-F7B8F4E15295}" destId="{8BADFEB2-6D9F-4FF6-8A19-62EDB3764F20}" srcOrd="0" destOrd="0" presId="urn:microsoft.com/office/officeart/2005/8/layout/list1"/>
    <dgm:cxn modelId="{8ACA9948-853F-45DD-9BFF-E0A0584235F4}" type="presOf" srcId="{85EFE549-C2CB-42C8-8E92-2EAA863221DC}" destId="{915708CD-BBB6-4A68-9BC9-DB6571647522}" srcOrd="0" destOrd="1" presId="urn:microsoft.com/office/officeart/2005/8/layout/list1"/>
    <dgm:cxn modelId="{3E871A54-AC95-44BD-B7A1-BCF32BD519DC}" srcId="{95EF5983-203F-4F8B-99E9-897B06569112}" destId="{6862C20F-51D3-4D56-9227-783363201EF2}" srcOrd="1" destOrd="0" parTransId="{1A6CEAA7-AFC5-4D5E-9857-9A1DBE435C71}" sibTransId="{0A7BE370-6542-4462-8A39-2FD5F92DB2F7}"/>
    <dgm:cxn modelId="{FBD20256-003D-466E-90B8-F24F285F6D54}" type="presOf" srcId="{95EF5983-203F-4F8B-99E9-897B06569112}" destId="{E5860DB8-3515-46D3-9DBF-53532B377121}" srcOrd="0" destOrd="0" presId="urn:microsoft.com/office/officeart/2005/8/layout/list1"/>
    <dgm:cxn modelId="{C02DCA58-31B0-4C73-B1F7-D07610817B05}" type="presOf" srcId="{502A48B5-2510-4266-9113-3A036B1ADCC3}" destId="{F10DA9F5-E434-4E08-87CB-CFF007EA8E54}" srcOrd="0" destOrd="0" presId="urn:microsoft.com/office/officeart/2005/8/layout/list1"/>
    <dgm:cxn modelId="{928D747C-8B55-4CCE-B088-C63FAAB04CAE}" srcId="{502A48B5-2510-4266-9113-3A036B1ADCC3}" destId="{FEC171CC-5387-40A2-8E22-BF9204ED4F92}" srcOrd="0" destOrd="0" parTransId="{1B461DF1-2F8B-4EE8-9AD2-190192A2318B}" sibTransId="{D5AC15FA-3917-48A9-931E-44DBAB74E24A}"/>
    <dgm:cxn modelId="{E8462780-AE79-43B3-8BAA-A8641DDA4CB1}" type="presOf" srcId="{FEC171CC-5387-40A2-8E22-BF9204ED4F92}" destId="{6C2FA632-2CF5-4117-93CB-769B9CFF34E2}" srcOrd="1" destOrd="0" presId="urn:microsoft.com/office/officeart/2005/8/layout/list1"/>
    <dgm:cxn modelId="{5A061B8E-6F3D-42C3-90BE-8B53C89A3BAE}" type="presOf" srcId="{76516AE0-B2FD-45B5-A249-B805E648C268}" destId="{D5055306-D126-4F1A-9D4B-0979D271A3CD}" srcOrd="0" destOrd="0" presId="urn:microsoft.com/office/officeart/2005/8/layout/list1"/>
    <dgm:cxn modelId="{9C999696-36F0-4CB5-AA2B-EC26E0E8389A}" srcId="{95EF5983-203F-4F8B-99E9-897B06569112}" destId="{53C8FA64-A547-4A1C-A4F8-F7B8F4E15295}" srcOrd="0" destOrd="0" parTransId="{47FC68F8-E5B5-463D-A10D-7AADD0827E61}" sibTransId="{0C543BED-3335-4F40-B41E-CB0B4A6EFEBE}"/>
    <dgm:cxn modelId="{40D716A4-6205-4647-B026-FAC8DB50E82A}" type="presOf" srcId="{FEC171CC-5387-40A2-8E22-BF9204ED4F92}" destId="{B13DB3A0-8A2B-4DD9-9235-6C408C8D9DE5}" srcOrd="0" destOrd="0" presId="urn:microsoft.com/office/officeart/2005/8/layout/list1"/>
    <dgm:cxn modelId="{9E3353A8-339D-4159-9831-E0354269B3E6}" srcId="{502A48B5-2510-4266-9113-3A036B1ADCC3}" destId="{95EF5983-203F-4F8B-99E9-897B06569112}" srcOrd="1" destOrd="0" parTransId="{BEE0F175-4E48-4B76-BE2C-39A95DB9F6EF}" sibTransId="{3C9B79E0-8167-4DD1-8937-D060A8880427}"/>
    <dgm:cxn modelId="{721BA2AF-435F-477B-9B20-DA75C11C1BD1}" type="presOf" srcId="{95EF5983-203F-4F8B-99E9-897B06569112}" destId="{E99EF9FE-3701-498A-8BA9-D48F9D0B7694}" srcOrd="1" destOrd="0" presId="urn:microsoft.com/office/officeart/2005/8/layout/list1"/>
    <dgm:cxn modelId="{43E86FB4-8640-4C13-897D-8CD8A22A6ECF}" type="presOf" srcId="{A345DB79-22CF-4E7A-8AAD-E93ED407496B}" destId="{8BADFEB2-6D9F-4FF6-8A19-62EDB3764F20}" srcOrd="0" destOrd="2" presId="urn:microsoft.com/office/officeart/2005/8/layout/list1"/>
    <dgm:cxn modelId="{65680BC7-1EF6-4BED-B2F2-F0316C8EE1E8}" srcId="{FEC171CC-5387-40A2-8E22-BF9204ED4F92}" destId="{C3A1C929-B332-4D92-9F3E-7D30328607A2}" srcOrd="0" destOrd="0" parTransId="{BEEE52A0-B2B1-4E54-BBEB-A02FAF8441F7}" sibTransId="{09979F58-DB4F-4F8A-965D-1A4E2081F64D}"/>
    <dgm:cxn modelId="{4A33A3CB-194C-4B6D-8412-223FA52D1932}" type="presOf" srcId="{C3A1C929-B332-4D92-9F3E-7D30328607A2}" destId="{F4FE1C1E-A996-4C6E-81FD-9B6C7C5D15AA}" srcOrd="0" destOrd="0" presId="urn:microsoft.com/office/officeart/2005/8/layout/list1"/>
    <dgm:cxn modelId="{0B60F8CC-69BB-4F34-941D-151B054DA1EF}" srcId="{502A48B5-2510-4266-9113-3A036B1ADCC3}" destId="{76516AE0-B2FD-45B5-A249-B805E648C268}" srcOrd="2" destOrd="0" parTransId="{D808AABB-A29F-4D51-9CAA-387FBEFEA307}" sibTransId="{BF991C44-0975-4AD1-BD68-29C4E2FF17A5}"/>
    <dgm:cxn modelId="{5973ECE7-EE23-4E5A-BD98-A4D39573C6DE}" srcId="{76516AE0-B2FD-45B5-A249-B805E648C268}" destId="{85EFE549-C2CB-42C8-8E92-2EAA863221DC}" srcOrd="1" destOrd="0" parTransId="{7D6AAE14-87FB-410C-9D9A-BEF25BDFB180}" sibTransId="{435E3B76-5A5B-4002-92DB-C6951F5E33F8}"/>
    <dgm:cxn modelId="{102166F5-CEF3-4E97-9D38-A025872ECC50}" srcId="{95EF5983-203F-4F8B-99E9-897B06569112}" destId="{A345DB79-22CF-4E7A-8AAD-E93ED407496B}" srcOrd="2" destOrd="0" parTransId="{FC987143-0458-4A28-B316-B8CA19D5B4A0}" sibTransId="{F61CFC4E-C67F-404E-9DFB-B0CE475CC284}"/>
    <dgm:cxn modelId="{CD609D83-C1DB-4AFA-AA15-84AFD3AC15EB}" type="presParOf" srcId="{F10DA9F5-E434-4E08-87CB-CFF007EA8E54}" destId="{6DB5E303-C3C1-4D33-A0B9-E7247FCDA8C3}" srcOrd="0" destOrd="0" presId="urn:microsoft.com/office/officeart/2005/8/layout/list1"/>
    <dgm:cxn modelId="{7A9546E9-BEEC-4C18-A8B5-021363FE5C01}" type="presParOf" srcId="{6DB5E303-C3C1-4D33-A0B9-E7247FCDA8C3}" destId="{B13DB3A0-8A2B-4DD9-9235-6C408C8D9DE5}" srcOrd="0" destOrd="0" presId="urn:microsoft.com/office/officeart/2005/8/layout/list1"/>
    <dgm:cxn modelId="{5864CCC4-865D-4E61-AF40-74E814A214D5}" type="presParOf" srcId="{6DB5E303-C3C1-4D33-A0B9-E7247FCDA8C3}" destId="{6C2FA632-2CF5-4117-93CB-769B9CFF34E2}" srcOrd="1" destOrd="0" presId="urn:microsoft.com/office/officeart/2005/8/layout/list1"/>
    <dgm:cxn modelId="{5E6A910E-1791-4FEB-8744-A93D72AAEDFD}" type="presParOf" srcId="{F10DA9F5-E434-4E08-87CB-CFF007EA8E54}" destId="{44C2E016-008D-4C47-B201-544BD23A6DA0}" srcOrd="1" destOrd="0" presId="urn:microsoft.com/office/officeart/2005/8/layout/list1"/>
    <dgm:cxn modelId="{80742959-1D52-436F-BCBD-C02AA6413583}" type="presParOf" srcId="{F10DA9F5-E434-4E08-87CB-CFF007EA8E54}" destId="{F4FE1C1E-A996-4C6E-81FD-9B6C7C5D15AA}" srcOrd="2" destOrd="0" presId="urn:microsoft.com/office/officeart/2005/8/layout/list1"/>
    <dgm:cxn modelId="{89231C40-49EE-4C7E-B4B8-DA363D816B8C}" type="presParOf" srcId="{F10DA9F5-E434-4E08-87CB-CFF007EA8E54}" destId="{8577666C-4562-48C9-9C18-3E82ADEFE8A2}" srcOrd="3" destOrd="0" presId="urn:microsoft.com/office/officeart/2005/8/layout/list1"/>
    <dgm:cxn modelId="{53CB4CCF-0152-497C-B629-29985FA25689}" type="presParOf" srcId="{F10DA9F5-E434-4E08-87CB-CFF007EA8E54}" destId="{39065C36-D425-4497-8077-E35EA7CA848B}" srcOrd="4" destOrd="0" presId="urn:microsoft.com/office/officeart/2005/8/layout/list1"/>
    <dgm:cxn modelId="{8FACD0FC-1123-418A-9418-1632E1B08F98}" type="presParOf" srcId="{39065C36-D425-4497-8077-E35EA7CA848B}" destId="{E5860DB8-3515-46D3-9DBF-53532B377121}" srcOrd="0" destOrd="0" presId="urn:microsoft.com/office/officeart/2005/8/layout/list1"/>
    <dgm:cxn modelId="{9F697992-49A1-45F4-B921-C372DEFB43B6}" type="presParOf" srcId="{39065C36-D425-4497-8077-E35EA7CA848B}" destId="{E99EF9FE-3701-498A-8BA9-D48F9D0B7694}" srcOrd="1" destOrd="0" presId="urn:microsoft.com/office/officeart/2005/8/layout/list1"/>
    <dgm:cxn modelId="{1102394F-7B1B-4F71-9A66-9ED6B54EAA08}" type="presParOf" srcId="{F10DA9F5-E434-4E08-87CB-CFF007EA8E54}" destId="{F002B623-E749-41FA-AFE7-0FE0241BD13D}" srcOrd="5" destOrd="0" presId="urn:microsoft.com/office/officeart/2005/8/layout/list1"/>
    <dgm:cxn modelId="{51B0B2A9-2E25-4A18-80AA-2566DC50F156}" type="presParOf" srcId="{F10DA9F5-E434-4E08-87CB-CFF007EA8E54}" destId="{8BADFEB2-6D9F-4FF6-8A19-62EDB3764F20}" srcOrd="6" destOrd="0" presId="urn:microsoft.com/office/officeart/2005/8/layout/list1"/>
    <dgm:cxn modelId="{BE965CDF-DD7A-43D0-AA1E-A33971EDB480}" type="presParOf" srcId="{F10DA9F5-E434-4E08-87CB-CFF007EA8E54}" destId="{893519C6-B0D4-40D1-9299-7D4189280B0C}" srcOrd="7" destOrd="0" presId="urn:microsoft.com/office/officeart/2005/8/layout/list1"/>
    <dgm:cxn modelId="{750B58CB-6223-4619-BD26-D254E169D153}" type="presParOf" srcId="{F10DA9F5-E434-4E08-87CB-CFF007EA8E54}" destId="{2F4FCF47-00FF-4D8C-BCAC-1B4A98471557}" srcOrd="8" destOrd="0" presId="urn:microsoft.com/office/officeart/2005/8/layout/list1"/>
    <dgm:cxn modelId="{89D19E80-35A4-4CF9-89B4-3553551E711F}" type="presParOf" srcId="{2F4FCF47-00FF-4D8C-BCAC-1B4A98471557}" destId="{D5055306-D126-4F1A-9D4B-0979D271A3CD}" srcOrd="0" destOrd="0" presId="urn:microsoft.com/office/officeart/2005/8/layout/list1"/>
    <dgm:cxn modelId="{40EC3E29-3370-4181-8BC0-2247C2D6ABEC}" type="presParOf" srcId="{2F4FCF47-00FF-4D8C-BCAC-1B4A98471557}" destId="{FFCB1FAB-F343-4497-9E31-9572963F7F19}" srcOrd="1" destOrd="0" presId="urn:microsoft.com/office/officeart/2005/8/layout/list1"/>
    <dgm:cxn modelId="{5086E3D9-7697-4048-863D-EDD42EAAC3B7}" type="presParOf" srcId="{F10DA9F5-E434-4E08-87CB-CFF007EA8E54}" destId="{A21012B6-0CF4-45EC-AF17-5D73EF86B626}" srcOrd="9" destOrd="0" presId="urn:microsoft.com/office/officeart/2005/8/layout/list1"/>
    <dgm:cxn modelId="{792BB785-F5B8-4213-83EC-0B9BA74C0376}" type="presParOf" srcId="{F10DA9F5-E434-4E08-87CB-CFF007EA8E54}" destId="{915708CD-BBB6-4A68-9BC9-DB6571647522}"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1923BF-3A48-44AA-8017-E3DFE1A80C42}"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EF893DC3-7378-4B02-B06A-FA84F096A689}">
      <dgm:prSet phldrT="[Text]"/>
      <dgm:spPr>
        <a:solidFill>
          <a:srgbClr val="FFFFFF"/>
        </a:solidFill>
        <a:ln>
          <a:solidFill>
            <a:schemeClr val="bg1">
              <a:lumMod val="75000"/>
            </a:schemeClr>
          </a:solidFill>
        </a:ln>
      </dgm:spPr>
      <dgm:t>
        <a:bodyPr/>
        <a:lstStyle/>
        <a:p>
          <a:r>
            <a:rPr lang="en-US" b="0" dirty="0">
              <a:solidFill>
                <a:schemeClr val="bg1">
                  <a:lumMod val="10000"/>
                </a:schemeClr>
              </a:solidFill>
            </a:rPr>
            <a:t>Web applications rely on a secure foundation</a:t>
          </a:r>
        </a:p>
      </dgm:t>
    </dgm:pt>
    <dgm:pt modelId="{074E6277-DBE6-4871-9E0A-4D2EA807761A}" type="parTrans" cxnId="{3F26D9D6-7D74-43DF-B4EC-2C7179A28952}">
      <dgm:prSet/>
      <dgm:spPr/>
      <dgm:t>
        <a:bodyPr/>
        <a:lstStyle/>
        <a:p>
          <a:endParaRPr lang="en-US" b="0"/>
        </a:p>
      </dgm:t>
    </dgm:pt>
    <dgm:pt modelId="{1DBD668F-C627-4F98-A40D-A0E5B91283E7}" type="sibTrans" cxnId="{3F26D9D6-7D74-43DF-B4EC-2C7179A28952}">
      <dgm:prSet/>
      <dgm:spPr/>
      <dgm:t>
        <a:bodyPr/>
        <a:lstStyle/>
        <a:p>
          <a:endParaRPr lang="en-US" b="0"/>
        </a:p>
      </dgm:t>
    </dgm:pt>
    <dgm:pt modelId="{F751F044-3B96-465D-B8E8-C51AF80E7B12}">
      <dgm:prSet/>
      <dgm:spPr/>
      <dgm:t>
        <a:bodyPr/>
        <a:lstStyle/>
        <a:p>
          <a:r>
            <a:rPr lang="en-US" b="0" dirty="0"/>
            <a:t>Everywhere from the OS up through the App Server</a:t>
          </a:r>
        </a:p>
      </dgm:t>
    </dgm:pt>
    <dgm:pt modelId="{5C1CF232-848F-41FA-8F8E-03E903125DC9}" type="parTrans" cxnId="{DE32B7B9-2A81-4F8D-A15A-5AEB24FFF443}">
      <dgm:prSet/>
      <dgm:spPr/>
      <dgm:t>
        <a:bodyPr/>
        <a:lstStyle/>
        <a:p>
          <a:endParaRPr lang="en-US" b="0"/>
        </a:p>
      </dgm:t>
    </dgm:pt>
    <dgm:pt modelId="{75669233-842C-479E-B4B9-880EB748442D}" type="sibTrans" cxnId="{DE32B7B9-2A81-4F8D-A15A-5AEB24FFF443}">
      <dgm:prSet/>
      <dgm:spPr/>
      <dgm:t>
        <a:bodyPr/>
        <a:lstStyle/>
        <a:p>
          <a:endParaRPr lang="en-US" b="0"/>
        </a:p>
      </dgm:t>
    </dgm:pt>
    <dgm:pt modelId="{C5131BBA-2C7E-44F6-9723-A4E8C87F297C}">
      <dgm:prSet/>
      <dgm:spPr>
        <a:solidFill>
          <a:srgbClr val="FFFFFF"/>
        </a:solidFill>
        <a:ln>
          <a:solidFill>
            <a:schemeClr val="bg1">
              <a:lumMod val="75000"/>
            </a:schemeClr>
          </a:solidFill>
        </a:ln>
      </dgm:spPr>
      <dgm:t>
        <a:bodyPr/>
        <a:lstStyle/>
        <a:p>
          <a:r>
            <a:rPr lang="en-US" b="0" dirty="0">
              <a:solidFill>
                <a:schemeClr val="bg1">
                  <a:lumMod val="10000"/>
                </a:schemeClr>
              </a:solidFill>
            </a:rPr>
            <a:t>Is your source code a secret?</a:t>
          </a:r>
        </a:p>
      </dgm:t>
    </dgm:pt>
    <dgm:pt modelId="{8A5099A5-069F-4DCC-8398-8C24583A63AF}" type="parTrans" cxnId="{F5AB54F0-1D2D-484D-A80B-B89CE21BAEF1}">
      <dgm:prSet/>
      <dgm:spPr/>
      <dgm:t>
        <a:bodyPr/>
        <a:lstStyle/>
        <a:p>
          <a:endParaRPr lang="en-US" b="0"/>
        </a:p>
      </dgm:t>
    </dgm:pt>
    <dgm:pt modelId="{F8AFC458-FC74-4C1B-9BB5-BB3832270918}" type="sibTrans" cxnId="{F5AB54F0-1D2D-484D-A80B-B89CE21BAEF1}">
      <dgm:prSet/>
      <dgm:spPr/>
      <dgm:t>
        <a:bodyPr/>
        <a:lstStyle/>
        <a:p>
          <a:endParaRPr lang="en-US" b="0"/>
        </a:p>
      </dgm:t>
    </dgm:pt>
    <dgm:pt modelId="{6A744CE9-6F1A-473D-9DA3-21E86A7A7CF0}">
      <dgm:prSet/>
      <dgm:spPr/>
      <dgm:t>
        <a:bodyPr/>
        <a:lstStyle/>
        <a:p>
          <a:r>
            <a:rPr lang="en-US" b="0" dirty="0"/>
            <a:t>Think of all the places your source code goes</a:t>
          </a:r>
        </a:p>
      </dgm:t>
    </dgm:pt>
    <dgm:pt modelId="{D2F21292-7CB0-4CA1-9BFE-70D1C0FAF7DF}" type="parTrans" cxnId="{63045950-D01D-46F9-BBE3-F2DA3A529F21}">
      <dgm:prSet/>
      <dgm:spPr/>
      <dgm:t>
        <a:bodyPr/>
        <a:lstStyle/>
        <a:p>
          <a:endParaRPr lang="en-US" b="0"/>
        </a:p>
      </dgm:t>
    </dgm:pt>
    <dgm:pt modelId="{072D6254-8ED1-4181-BA2E-DF8230734A0E}" type="sibTrans" cxnId="{63045950-D01D-46F9-BBE3-F2DA3A529F21}">
      <dgm:prSet/>
      <dgm:spPr/>
      <dgm:t>
        <a:bodyPr/>
        <a:lstStyle/>
        <a:p>
          <a:endParaRPr lang="en-US" b="0"/>
        </a:p>
      </dgm:t>
    </dgm:pt>
    <dgm:pt modelId="{25589B7B-102A-4EBF-ABD8-D7194050A7E1}">
      <dgm:prSet/>
      <dgm:spPr/>
      <dgm:t>
        <a:bodyPr/>
        <a:lstStyle/>
        <a:p>
          <a:r>
            <a:rPr lang="en-US" b="0" dirty="0"/>
            <a:t>Security should not require secret source code</a:t>
          </a:r>
        </a:p>
      </dgm:t>
    </dgm:pt>
    <dgm:pt modelId="{F0F0E7F3-4F31-4B02-913C-C98F826B8AA8}" type="parTrans" cxnId="{395946E0-28A9-44AF-86BE-2FE5B16F9093}">
      <dgm:prSet/>
      <dgm:spPr/>
      <dgm:t>
        <a:bodyPr/>
        <a:lstStyle/>
        <a:p>
          <a:endParaRPr lang="en-US" b="0"/>
        </a:p>
      </dgm:t>
    </dgm:pt>
    <dgm:pt modelId="{D4901028-1360-46AB-A199-6A31ACAFAF5B}" type="sibTrans" cxnId="{395946E0-28A9-44AF-86BE-2FE5B16F9093}">
      <dgm:prSet/>
      <dgm:spPr/>
      <dgm:t>
        <a:bodyPr/>
        <a:lstStyle/>
        <a:p>
          <a:endParaRPr lang="en-US" b="0"/>
        </a:p>
      </dgm:t>
    </dgm:pt>
    <dgm:pt modelId="{9B5B42B5-5D6E-43B0-AC9C-DE16406820DB}">
      <dgm:prSet/>
      <dgm:spPr>
        <a:solidFill>
          <a:srgbClr val="FFFFFF"/>
        </a:solidFill>
        <a:ln>
          <a:solidFill>
            <a:schemeClr val="bg1">
              <a:lumMod val="75000"/>
            </a:schemeClr>
          </a:solidFill>
        </a:ln>
      </dgm:spPr>
      <dgm:t>
        <a:bodyPr/>
        <a:lstStyle/>
        <a:p>
          <a:r>
            <a:rPr lang="en-US" b="0" dirty="0">
              <a:solidFill>
                <a:schemeClr val="bg1">
                  <a:lumMod val="10000"/>
                </a:schemeClr>
              </a:solidFill>
            </a:rPr>
            <a:t>CM must extend to all parts of the application</a:t>
          </a:r>
        </a:p>
      </dgm:t>
    </dgm:pt>
    <dgm:pt modelId="{42BDA8DC-0CFF-401B-A077-26BFF048AFBF}" type="parTrans" cxnId="{9C4AC8E8-9A1E-4133-8C48-C7352E6E9B57}">
      <dgm:prSet/>
      <dgm:spPr/>
      <dgm:t>
        <a:bodyPr/>
        <a:lstStyle/>
        <a:p>
          <a:endParaRPr lang="en-US" b="0"/>
        </a:p>
      </dgm:t>
    </dgm:pt>
    <dgm:pt modelId="{F0AFB5D6-340C-4DAA-BD9A-2CDC9906CFDD}" type="sibTrans" cxnId="{9C4AC8E8-9A1E-4133-8C48-C7352E6E9B57}">
      <dgm:prSet/>
      <dgm:spPr/>
      <dgm:t>
        <a:bodyPr/>
        <a:lstStyle/>
        <a:p>
          <a:endParaRPr lang="en-US" b="0"/>
        </a:p>
      </dgm:t>
    </dgm:pt>
    <dgm:pt modelId="{5758BB64-E9BB-4C7E-98E2-2A96868050A3}">
      <dgm:prSet/>
      <dgm:spPr/>
      <dgm:t>
        <a:bodyPr/>
        <a:lstStyle/>
        <a:p>
          <a:r>
            <a:rPr lang="en-US" b="0" dirty="0"/>
            <a:t>All credentials should change in production</a:t>
          </a:r>
        </a:p>
      </dgm:t>
    </dgm:pt>
    <dgm:pt modelId="{87C13700-1253-4DF2-BC7F-6152C5FC0BBA}" type="parTrans" cxnId="{917AAFC1-3ABC-40BA-BD3D-E3494640A338}">
      <dgm:prSet/>
      <dgm:spPr/>
      <dgm:t>
        <a:bodyPr/>
        <a:lstStyle/>
        <a:p>
          <a:endParaRPr lang="en-US" b="0"/>
        </a:p>
      </dgm:t>
    </dgm:pt>
    <dgm:pt modelId="{5D63EE30-6984-48FC-97E8-D9F8D3F9B121}" type="sibTrans" cxnId="{917AAFC1-3ABC-40BA-BD3D-E3494640A338}">
      <dgm:prSet/>
      <dgm:spPr/>
      <dgm:t>
        <a:bodyPr/>
        <a:lstStyle/>
        <a:p>
          <a:endParaRPr lang="en-US" b="0"/>
        </a:p>
      </dgm:t>
    </dgm:pt>
    <dgm:pt modelId="{B7FF6F93-8DFD-4999-8EC0-65732EC3F5DE}">
      <dgm:prSet/>
      <dgm:spPr>
        <a:solidFill>
          <a:srgbClr val="FFFFFF"/>
        </a:solidFill>
        <a:ln>
          <a:solidFill>
            <a:schemeClr val="bg1">
              <a:lumMod val="75000"/>
            </a:schemeClr>
          </a:solidFill>
        </a:ln>
      </dgm:spPr>
      <dgm:t>
        <a:bodyPr/>
        <a:lstStyle/>
        <a:p>
          <a:r>
            <a:rPr lang="en-US" b="0" dirty="0">
              <a:solidFill>
                <a:schemeClr val="bg1">
                  <a:lumMod val="10000"/>
                </a:schemeClr>
              </a:solidFill>
            </a:rPr>
            <a:t>Typical Impact</a:t>
          </a:r>
        </a:p>
      </dgm:t>
    </dgm:pt>
    <dgm:pt modelId="{C5209C16-045D-4845-BE23-9C26CEF5C8AD}" type="parTrans" cxnId="{FA88C99E-6504-4C06-A4EF-511EDA9E3FE1}">
      <dgm:prSet/>
      <dgm:spPr/>
      <dgm:t>
        <a:bodyPr/>
        <a:lstStyle/>
        <a:p>
          <a:endParaRPr lang="en-US" b="0"/>
        </a:p>
      </dgm:t>
    </dgm:pt>
    <dgm:pt modelId="{EE494659-E5D5-4920-8645-EA5373168F84}" type="sibTrans" cxnId="{FA88C99E-6504-4C06-A4EF-511EDA9E3FE1}">
      <dgm:prSet/>
      <dgm:spPr/>
      <dgm:t>
        <a:bodyPr/>
        <a:lstStyle/>
        <a:p>
          <a:endParaRPr lang="en-US" b="0"/>
        </a:p>
      </dgm:t>
    </dgm:pt>
    <dgm:pt modelId="{DD38C462-62DD-4408-8726-A09789883A09}">
      <dgm:prSet/>
      <dgm:spPr/>
      <dgm:t>
        <a:bodyPr/>
        <a:lstStyle/>
        <a:p>
          <a:r>
            <a:rPr lang="en-US" b="0" dirty="0"/>
            <a:t>Install backdoor through missing OS or server patch</a:t>
          </a:r>
        </a:p>
      </dgm:t>
    </dgm:pt>
    <dgm:pt modelId="{1FE70972-4020-4AAF-AF82-221AA959E150}" type="parTrans" cxnId="{9FC894FB-35F1-4E3C-B34C-477E0983B4DA}">
      <dgm:prSet/>
      <dgm:spPr/>
      <dgm:t>
        <a:bodyPr/>
        <a:lstStyle/>
        <a:p>
          <a:endParaRPr lang="en-US" b="0"/>
        </a:p>
      </dgm:t>
    </dgm:pt>
    <dgm:pt modelId="{FD1A6500-B01C-4389-8EB0-10DC4153DBFE}" type="sibTrans" cxnId="{9FC894FB-35F1-4E3C-B34C-477E0983B4DA}">
      <dgm:prSet/>
      <dgm:spPr/>
      <dgm:t>
        <a:bodyPr/>
        <a:lstStyle/>
        <a:p>
          <a:endParaRPr lang="en-US" b="0"/>
        </a:p>
      </dgm:t>
    </dgm:pt>
    <dgm:pt modelId="{A5776DD2-492C-47DD-9F98-D935697390CD}">
      <dgm:prSet/>
      <dgm:spPr/>
      <dgm:t>
        <a:bodyPr/>
        <a:lstStyle/>
        <a:p>
          <a:r>
            <a:rPr lang="en-US" b="0" dirty="0"/>
            <a:t>Unauthorized access to default accounts, application functionality or data, or unused but accessible functionality due to poor server configuration</a:t>
          </a:r>
        </a:p>
      </dgm:t>
    </dgm:pt>
    <dgm:pt modelId="{859DCFA8-ABB2-4455-88D7-5E650253C027}" type="parTrans" cxnId="{82EC03DB-DB04-4634-88FE-C5C2BF227648}">
      <dgm:prSet/>
      <dgm:spPr/>
      <dgm:t>
        <a:bodyPr/>
        <a:lstStyle/>
        <a:p>
          <a:endParaRPr lang="en-US" b="0"/>
        </a:p>
      </dgm:t>
    </dgm:pt>
    <dgm:pt modelId="{A4F88D90-021D-46FB-AF79-BA11B23AAC6F}" type="sibTrans" cxnId="{82EC03DB-DB04-4634-88FE-C5C2BF227648}">
      <dgm:prSet/>
      <dgm:spPr/>
      <dgm:t>
        <a:bodyPr/>
        <a:lstStyle/>
        <a:p>
          <a:endParaRPr lang="en-US" b="0"/>
        </a:p>
      </dgm:t>
    </dgm:pt>
    <dgm:pt modelId="{BB474A13-1570-4BA0-8F7E-3884DD3448C9}" type="pres">
      <dgm:prSet presAssocID="{5E1923BF-3A48-44AA-8017-E3DFE1A80C42}" presName="linear" presStyleCnt="0">
        <dgm:presLayoutVars>
          <dgm:dir/>
          <dgm:animLvl val="lvl"/>
          <dgm:resizeHandles val="exact"/>
        </dgm:presLayoutVars>
      </dgm:prSet>
      <dgm:spPr/>
    </dgm:pt>
    <dgm:pt modelId="{AF55B3B8-A5DE-4407-A7BF-5CE226E0A928}" type="pres">
      <dgm:prSet presAssocID="{EF893DC3-7378-4B02-B06A-FA84F096A689}" presName="parentLin" presStyleCnt="0"/>
      <dgm:spPr/>
    </dgm:pt>
    <dgm:pt modelId="{9DA5BC2E-4DA4-48CE-ADB8-DE641D35E8BC}" type="pres">
      <dgm:prSet presAssocID="{EF893DC3-7378-4B02-B06A-FA84F096A689}" presName="parentLeftMargin" presStyleLbl="node1" presStyleIdx="0" presStyleCnt="4"/>
      <dgm:spPr/>
    </dgm:pt>
    <dgm:pt modelId="{81D35B1F-F0E3-4725-B400-A577F938A213}" type="pres">
      <dgm:prSet presAssocID="{EF893DC3-7378-4B02-B06A-FA84F096A689}" presName="parentText" presStyleLbl="node1" presStyleIdx="0" presStyleCnt="4">
        <dgm:presLayoutVars>
          <dgm:chMax val="0"/>
          <dgm:bulletEnabled val="1"/>
        </dgm:presLayoutVars>
      </dgm:prSet>
      <dgm:spPr/>
    </dgm:pt>
    <dgm:pt modelId="{ED1FF29F-2B91-4A9A-972B-CA91D39B106F}" type="pres">
      <dgm:prSet presAssocID="{EF893DC3-7378-4B02-B06A-FA84F096A689}" presName="negativeSpace" presStyleCnt="0"/>
      <dgm:spPr/>
    </dgm:pt>
    <dgm:pt modelId="{FA4F7C22-C156-4422-8525-0A545ED4C504}" type="pres">
      <dgm:prSet presAssocID="{EF893DC3-7378-4B02-B06A-FA84F096A689}" presName="childText" presStyleLbl="conFgAcc1" presStyleIdx="0" presStyleCnt="4">
        <dgm:presLayoutVars>
          <dgm:bulletEnabled val="1"/>
        </dgm:presLayoutVars>
      </dgm:prSet>
      <dgm:spPr/>
    </dgm:pt>
    <dgm:pt modelId="{BAA9CDFC-6019-4E9A-9B98-23BAF7130FCC}" type="pres">
      <dgm:prSet presAssocID="{1DBD668F-C627-4F98-A40D-A0E5B91283E7}" presName="spaceBetweenRectangles" presStyleCnt="0"/>
      <dgm:spPr/>
    </dgm:pt>
    <dgm:pt modelId="{0AA078E0-E96C-4AD9-AE70-3080285D1CD1}" type="pres">
      <dgm:prSet presAssocID="{C5131BBA-2C7E-44F6-9723-A4E8C87F297C}" presName="parentLin" presStyleCnt="0"/>
      <dgm:spPr/>
    </dgm:pt>
    <dgm:pt modelId="{4F650D24-9775-4037-8DAE-8B482948FF46}" type="pres">
      <dgm:prSet presAssocID="{C5131BBA-2C7E-44F6-9723-A4E8C87F297C}" presName="parentLeftMargin" presStyleLbl="node1" presStyleIdx="0" presStyleCnt="4"/>
      <dgm:spPr/>
    </dgm:pt>
    <dgm:pt modelId="{4AD83E07-8135-4BBF-83EC-C2681495B6CF}" type="pres">
      <dgm:prSet presAssocID="{C5131BBA-2C7E-44F6-9723-A4E8C87F297C}" presName="parentText" presStyleLbl="node1" presStyleIdx="1" presStyleCnt="4">
        <dgm:presLayoutVars>
          <dgm:chMax val="0"/>
          <dgm:bulletEnabled val="1"/>
        </dgm:presLayoutVars>
      </dgm:prSet>
      <dgm:spPr/>
    </dgm:pt>
    <dgm:pt modelId="{2F1D93BB-F910-4C0F-85E1-BFCBCEE0294D}" type="pres">
      <dgm:prSet presAssocID="{C5131BBA-2C7E-44F6-9723-A4E8C87F297C}" presName="negativeSpace" presStyleCnt="0"/>
      <dgm:spPr/>
    </dgm:pt>
    <dgm:pt modelId="{CCDB3E22-943D-404B-BF55-8047EAE663CD}" type="pres">
      <dgm:prSet presAssocID="{C5131BBA-2C7E-44F6-9723-A4E8C87F297C}" presName="childText" presStyleLbl="conFgAcc1" presStyleIdx="1" presStyleCnt="4">
        <dgm:presLayoutVars>
          <dgm:bulletEnabled val="1"/>
        </dgm:presLayoutVars>
      </dgm:prSet>
      <dgm:spPr/>
    </dgm:pt>
    <dgm:pt modelId="{F7BC2B90-9C86-4871-9CB2-CB18E83BEB31}" type="pres">
      <dgm:prSet presAssocID="{F8AFC458-FC74-4C1B-9BB5-BB3832270918}" presName="spaceBetweenRectangles" presStyleCnt="0"/>
      <dgm:spPr/>
    </dgm:pt>
    <dgm:pt modelId="{6B15F390-5D96-4E3A-AF15-17DA37754170}" type="pres">
      <dgm:prSet presAssocID="{9B5B42B5-5D6E-43B0-AC9C-DE16406820DB}" presName="parentLin" presStyleCnt="0"/>
      <dgm:spPr/>
    </dgm:pt>
    <dgm:pt modelId="{3010E130-1426-4858-BD5E-A8421D14488E}" type="pres">
      <dgm:prSet presAssocID="{9B5B42B5-5D6E-43B0-AC9C-DE16406820DB}" presName="parentLeftMargin" presStyleLbl="node1" presStyleIdx="1" presStyleCnt="4"/>
      <dgm:spPr/>
    </dgm:pt>
    <dgm:pt modelId="{CE997AAB-C747-47BE-BF0D-3C349B350A34}" type="pres">
      <dgm:prSet presAssocID="{9B5B42B5-5D6E-43B0-AC9C-DE16406820DB}" presName="parentText" presStyleLbl="node1" presStyleIdx="2" presStyleCnt="4">
        <dgm:presLayoutVars>
          <dgm:chMax val="0"/>
          <dgm:bulletEnabled val="1"/>
        </dgm:presLayoutVars>
      </dgm:prSet>
      <dgm:spPr/>
    </dgm:pt>
    <dgm:pt modelId="{B8CDFCA4-AF81-4A5D-9943-FAB38056C33B}" type="pres">
      <dgm:prSet presAssocID="{9B5B42B5-5D6E-43B0-AC9C-DE16406820DB}" presName="negativeSpace" presStyleCnt="0"/>
      <dgm:spPr/>
    </dgm:pt>
    <dgm:pt modelId="{DCBCDB98-C757-4689-9F6B-70E0011D9F85}" type="pres">
      <dgm:prSet presAssocID="{9B5B42B5-5D6E-43B0-AC9C-DE16406820DB}" presName="childText" presStyleLbl="conFgAcc1" presStyleIdx="2" presStyleCnt="4">
        <dgm:presLayoutVars>
          <dgm:bulletEnabled val="1"/>
        </dgm:presLayoutVars>
      </dgm:prSet>
      <dgm:spPr/>
    </dgm:pt>
    <dgm:pt modelId="{7276341B-EF29-4C6A-859E-FF799513BA42}" type="pres">
      <dgm:prSet presAssocID="{F0AFB5D6-340C-4DAA-BD9A-2CDC9906CFDD}" presName="spaceBetweenRectangles" presStyleCnt="0"/>
      <dgm:spPr/>
    </dgm:pt>
    <dgm:pt modelId="{02BAF480-91BA-4FF2-B101-0EF2F9DCAC07}" type="pres">
      <dgm:prSet presAssocID="{B7FF6F93-8DFD-4999-8EC0-65732EC3F5DE}" presName="parentLin" presStyleCnt="0"/>
      <dgm:spPr/>
    </dgm:pt>
    <dgm:pt modelId="{F1F45159-92B2-40EF-BAF6-4D877BE817D4}" type="pres">
      <dgm:prSet presAssocID="{B7FF6F93-8DFD-4999-8EC0-65732EC3F5DE}" presName="parentLeftMargin" presStyleLbl="node1" presStyleIdx="2" presStyleCnt="4"/>
      <dgm:spPr/>
    </dgm:pt>
    <dgm:pt modelId="{15A3D0E0-2610-4B9F-9AFF-82D0A0087D6E}" type="pres">
      <dgm:prSet presAssocID="{B7FF6F93-8DFD-4999-8EC0-65732EC3F5DE}" presName="parentText" presStyleLbl="node1" presStyleIdx="3" presStyleCnt="4">
        <dgm:presLayoutVars>
          <dgm:chMax val="0"/>
          <dgm:bulletEnabled val="1"/>
        </dgm:presLayoutVars>
      </dgm:prSet>
      <dgm:spPr/>
    </dgm:pt>
    <dgm:pt modelId="{A42EC743-659A-4A12-A128-46A7B9453951}" type="pres">
      <dgm:prSet presAssocID="{B7FF6F93-8DFD-4999-8EC0-65732EC3F5DE}" presName="negativeSpace" presStyleCnt="0"/>
      <dgm:spPr/>
    </dgm:pt>
    <dgm:pt modelId="{6D0AC900-0593-413C-A71E-482F5973FA10}" type="pres">
      <dgm:prSet presAssocID="{B7FF6F93-8DFD-4999-8EC0-65732EC3F5DE}" presName="childText" presStyleLbl="conFgAcc1" presStyleIdx="3" presStyleCnt="4">
        <dgm:presLayoutVars>
          <dgm:bulletEnabled val="1"/>
        </dgm:presLayoutVars>
      </dgm:prSet>
      <dgm:spPr/>
    </dgm:pt>
  </dgm:ptLst>
  <dgm:cxnLst>
    <dgm:cxn modelId="{EF490800-2F7C-4738-9033-F90848BF6E9B}" type="presOf" srcId="{F751F044-3B96-465D-B8E8-C51AF80E7B12}" destId="{FA4F7C22-C156-4422-8525-0A545ED4C504}" srcOrd="0" destOrd="0" presId="urn:microsoft.com/office/officeart/2005/8/layout/list1"/>
    <dgm:cxn modelId="{0A63DA62-A992-458F-BA2A-1AA4C9615584}" type="presOf" srcId="{9B5B42B5-5D6E-43B0-AC9C-DE16406820DB}" destId="{3010E130-1426-4858-BD5E-A8421D14488E}" srcOrd="0" destOrd="0" presId="urn:microsoft.com/office/officeart/2005/8/layout/list1"/>
    <dgm:cxn modelId="{F2CDE648-46AF-4689-B72F-2D8A92EE6445}" type="presOf" srcId="{B7FF6F93-8DFD-4999-8EC0-65732EC3F5DE}" destId="{F1F45159-92B2-40EF-BAF6-4D877BE817D4}" srcOrd="0" destOrd="0" presId="urn:microsoft.com/office/officeart/2005/8/layout/list1"/>
    <dgm:cxn modelId="{6FA9704E-2CF9-4B3A-84CE-1ECE07142B95}" type="presOf" srcId="{25589B7B-102A-4EBF-ABD8-D7194050A7E1}" destId="{CCDB3E22-943D-404B-BF55-8047EAE663CD}" srcOrd="0" destOrd="1" presId="urn:microsoft.com/office/officeart/2005/8/layout/list1"/>
    <dgm:cxn modelId="{63045950-D01D-46F9-BBE3-F2DA3A529F21}" srcId="{C5131BBA-2C7E-44F6-9723-A4E8C87F297C}" destId="{6A744CE9-6F1A-473D-9DA3-21E86A7A7CF0}" srcOrd="0" destOrd="0" parTransId="{D2F21292-7CB0-4CA1-9BFE-70D1C0FAF7DF}" sibTransId="{072D6254-8ED1-4181-BA2E-DF8230734A0E}"/>
    <dgm:cxn modelId="{4C3C9854-9ECB-45A4-8A83-276FDF2FFA0E}" type="presOf" srcId="{9B5B42B5-5D6E-43B0-AC9C-DE16406820DB}" destId="{CE997AAB-C747-47BE-BF0D-3C349B350A34}" srcOrd="1" destOrd="0" presId="urn:microsoft.com/office/officeart/2005/8/layout/list1"/>
    <dgm:cxn modelId="{20EE3C82-A7B9-43EE-91AD-1B296F1FD205}" type="presOf" srcId="{5758BB64-E9BB-4C7E-98E2-2A96868050A3}" destId="{DCBCDB98-C757-4689-9F6B-70E0011D9F85}" srcOrd="0" destOrd="0" presId="urn:microsoft.com/office/officeart/2005/8/layout/list1"/>
    <dgm:cxn modelId="{FA88C99E-6504-4C06-A4EF-511EDA9E3FE1}" srcId="{5E1923BF-3A48-44AA-8017-E3DFE1A80C42}" destId="{B7FF6F93-8DFD-4999-8EC0-65732EC3F5DE}" srcOrd="3" destOrd="0" parTransId="{C5209C16-045D-4845-BE23-9C26CEF5C8AD}" sibTransId="{EE494659-E5D5-4920-8645-EA5373168F84}"/>
    <dgm:cxn modelId="{6CD857A6-E5A1-4145-819B-447B63DF4892}" type="presOf" srcId="{C5131BBA-2C7E-44F6-9723-A4E8C87F297C}" destId="{4F650D24-9775-4037-8DAE-8B482948FF46}" srcOrd="0" destOrd="0" presId="urn:microsoft.com/office/officeart/2005/8/layout/list1"/>
    <dgm:cxn modelId="{DE32B7B9-2A81-4F8D-A15A-5AEB24FFF443}" srcId="{EF893DC3-7378-4B02-B06A-FA84F096A689}" destId="{F751F044-3B96-465D-B8E8-C51AF80E7B12}" srcOrd="0" destOrd="0" parTransId="{5C1CF232-848F-41FA-8F8E-03E903125DC9}" sibTransId="{75669233-842C-479E-B4B9-880EB748442D}"/>
    <dgm:cxn modelId="{4F1446C0-D04C-4D1F-A74C-A479038CFC72}" type="presOf" srcId="{5E1923BF-3A48-44AA-8017-E3DFE1A80C42}" destId="{BB474A13-1570-4BA0-8F7E-3884DD3448C9}" srcOrd="0" destOrd="0" presId="urn:microsoft.com/office/officeart/2005/8/layout/list1"/>
    <dgm:cxn modelId="{917AAFC1-3ABC-40BA-BD3D-E3494640A338}" srcId="{9B5B42B5-5D6E-43B0-AC9C-DE16406820DB}" destId="{5758BB64-E9BB-4C7E-98E2-2A96868050A3}" srcOrd="0" destOrd="0" parTransId="{87C13700-1253-4DF2-BC7F-6152C5FC0BBA}" sibTransId="{5D63EE30-6984-48FC-97E8-D9F8D3F9B121}"/>
    <dgm:cxn modelId="{465A86C6-4021-40D8-AC95-869121A84696}" type="presOf" srcId="{6A744CE9-6F1A-473D-9DA3-21E86A7A7CF0}" destId="{CCDB3E22-943D-404B-BF55-8047EAE663CD}" srcOrd="0" destOrd="0" presId="urn:microsoft.com/office/officeart/2005/8/layout/list1"/>
    <dgm:cxn modelId="{3F26D9D6-7D74-43DF-B4EC-2C7179A28952}" srcId="{5E1923BF-3A48-44AA-8017-E3DFE1A80C42}" destId="{EF893DC3-7378-4B02-B06A-FA84F096A689}" srcOrd="0" destOrd="0" parTransId="{074E6277-DBE6-4871-9E0A-4D2EA807761A}" sibTransId="{1DBD668F-C627-4F98-A40D-A0E5B91283E7}"/>
    <dgm:cxn modelId="{82EC03DB-DB04-4634-88FE-C5C2BF227648}" srcId="{B7FF6F93-8DFD-4999-8EC0-65732EC3F5DE}" destId="{A5776DD2-492C-47DD-9F98-D935697390CD}" srcOrd="1" destOrd="0" parTransId="{859DCFA8-ABB2-4455-88D7-5E650253C027}" sibTransId="{A4F88D90-021D-46FB-AF79-BA11B23AAC6F}"/>
    <dgm:cxn modelId="{395946E0-28A9-44AF-86BE-2FE5B16F9093}" srcId="{C5131BBA-2C7E-44F6-9723-A4E8C87F297C}" destId="{25589B7B-102A-4EBF-ABD8-D7194050A7E1}" srcOrd="1" destOrd="0" parTransId="{F0F0E7F3-4F31-4B02-913C-C98F826B8AA8}" sibTransId="{D4901028-1360-46AB-A199-6A31ACAFAF5B}"/>
    <dgm:cxn modelId="{3E9441E1-ACF4-4146-8089-FD4078A1A6AF}" type="presOf" srcId="{EF893DC3-7378-4B02-B06A-FA84F096A689}" destId="{81D35B1F-F0E3-4725-B400-A577F938A213}" srcOrd="1" destOrd="0" presId="urn:microsoft.com/office/officeart/2005/8/layout/list1"/>
    <dgm:cxn modelId="{45EFF3E2-D43D-4078-A3BA-CF53D9597B41}" type="presOf" srcId="{C5131BBA-2C7E-44F6-9723-A4E8C87F297C}" destId="{4AD83E07-8135-4BBF-83EC-C2681495B6CF}" srcOrd="1" destOrd="0" presId="urn:microsoft.com/office/officeart/2005/8/layout/list1"/>
    <dgm:cxn modelId="{9C4AC8E8-9A1E-4133-8C48-C7352E6E9B57}" srcId="{5E1923BF-3A48-44AA-8017-E3DFE1A80C42}" destId="{9B5B42B5-5D6E-43B0-AC9C-DE16406820DB}" srcOrd="2" destOrd="0" parTransId="{42BDA8DC-0CFF-401B-A077-26BFF048AFBF}" sibTransId="{F0AFB5D6-340C-4DAA-BD9A-2CDC9906CFDD}"/>
    <dgm:cxn modelId="{F5AB54F0-1D2D-484D-A80B-B89CE21BAEF1}" srcId="{5E1923BF-3A48-44AA-8017-E3DFE1A80C42}" destId="{C5131BBA-2C7E-44F6-9723-A4E8C87F297C}" srcOrd="1" destOrd="0" parTransId="{8A5099A5-069F-4DCC-8398-8C24583A63AF}" sibTransId="{F8AFC458-FC74-4C1B-9BB5-BB3832270918}"/>
    <dgm:cxn modelId="{CD46B4F3-DD92-4C96-936A-9E97D1B8B04A}" type="presOf" srcId="{A5776DD2-492C-47DD-9F98-D935697390CD}" destId="{6D0AC900-0593-413C-A71E-482F5973FA10}" srcOrd="0" destOrd="1" presId="urn:microsoft.com/office/officeart/2005/8/layout/list1"/>
    <dgm:cxn modelId="{075019F4-1F98-487F-920A-328E13566E14}" type="presOf" srcId="{B7FF6F93-8DFD-4999-8EC0-65732EC3F5DE}" destId="{15A3D0E0-2610-4B9F-9AFF-82D0A0087D6E}" srcOrd="1" destOrd="0" presId="urn:microsoft.com/office/officeart/2005/8/layout/list1"/>
    <dgm:cxn modelId="{5D6B51F9-FE65-42D1-8378-85C082EDB109}" type="presOf" srcId="{DD38C462-62DD-4408-8726-A09789883A09}" destId="{6D0AC900-0593-413C-A71E-482F5973FA10}" srcOrd="0" destOrd="0" presId="urn:microsoft.com/office/officeart/2005/8/layout/list1"/>
    <dgm:cxn modelId="{90FA63FA-BEEA-45EF-9FD4-33B9C2F1B8D5}" type="presOf" srcId="{EF893DC3-7378-4B02-B06A-FA84F096A689}" destId="{9DA5BC2E-4DA4-48CE-ADB8-DE641D35E8BC}" srcOrd="0" destOrd="0" presId="urn:microsoft.com/office/officeart/2005/8/layout/list1"/>
    <dgm:cxn modelId="{9FC894FB-35F1-4E3C-B34C-477E0983B4DA}" srcId="{B7FF6F93-8DFD-4999-8EC0-65732EC3F5DE}" destId="{DD38C462-62DD-4408-8726-A09789883A09}" srcOrd="0" destOrd="0" parTransId="{1FE70972-4020-4AAF-AF82-221AA959E150}" sibTransId="{FD1A6500-B01C-4389-8EB0-10DC4153DBFE}"/>
    <dgm:cxn modelId="{66CC2980-CBCF-45A4-990E-D22E18CF74E3}" type="presParOf" srcId="{BB474A13-1570-4BA0-8F7E-3884DD3448C9}" destId="{AF55B3B8-A5DE-4407-A7BF-5CE226E0A928}" srcOrd="0" destOrd="0" presId="urn:microsoft.com/office/officeart/2005/8/layout/list1"/>
    <dgm:cxn modelId="{BC7AAAB2-B10A-4697-8C72-627537FB51AC}" type="presParOf" srcId="{AF55B3B8-A5DE-4407-A7BF-5CE226E0A928}" destId="{9DA5BC2E-4DA4-48CE-ADB8-DE641D35E8BC}" srcOrd="0" destOrd="0" presId="urn:microsoft.com/office/officeart/2005/8/layout/list1"/>
    <dgm:cxn modelId="{50D5186F-18B8-4E74-8777-FFC5CB855F5F}" type="presParOf" srcId="{AF55B3B8-A5DE-4407-A7BF-5CE226E0A928}" destId="{81D35B1F-F0E3-4725-B400-A577F938A213}" srcOrd="1" destOrd="0" presId="urn:microsoft.com/office/officeart/2005/8/layout/list1"/>
    <dgm:cxn modelId="{FB4F2996-1B8A-435B-9CE4-42BC8444CF7C}" type="presParOf" srcId="{BB474A13-1570-4BA0-8F7E-3884DD3448C9}" destId="{ED1FF29F-2B91-4A9A-972B-CA91D39B106F}" srcOrd="1" destOrd="0" presId="urn:microsoft.com/office/officeart/2005/8/layout/list1"/>
    <dgm:cxn modelId="{DEA5F9B2-0B56-4128-8A74-AECD5007E67A}" type="presParOf" srcId="{BB474A13-1570-4BA0-8F7E-3884DD3448C9}" destId="{FA4F7C22-C156-4422-8525-0A545ED4C504}" srcOrd="2" destOrd="0" presId="urn:microsoft.com/office/officeart/2005/8/layout/list1"/>
    <dgm:cxn modelId="{B7C8529B-1CAE-474D-BA0C-7516A59F1A9F}" type="presParOf" srcId="{BB474A13-1570-4BA0-8F7E-3884DD3448C9}" destId="{BAA9CDFC-6019-4E9A-9B98-23BAF7130FCC}" srcOrd="3" destOrd="0" presId="urn:microsoft.com/office/officeart/2005/8/layout/list1"/>
    <dgm:cxn modelId="{A546DDA1-22C9-4812-98F9-B3B641210515}" type="presParOf" srcId="{BB474A13-1570-4BA0-8F7E-3884DD3448C9}" destId="{0AA078E0-E96C-4AD9-AE70-3080285D1CD1}" srcOrd="4" destOrd="0" presId="urn:microsoft.com/office/officeart/2005/8/layout/list1"/>
    <dgm:cxn modelId="{D62AAF11-CAB9-447B-A220-6A2042369746}" type="presParOf" srcId="{0AA078E0-E96C-4AD9-AE70-3080285D1CD1}" destId="{4F650D24-9775-4037-8DAE-8B482948FF46}" srcOrd="0" destOrd="0" presId="urn:microsoft.com/office/officeart/2005/8/layout/list1"/>
    <dgm:cxn modelId="{9FBAC909-D8BD-45CE-A6CF-4B480D7C9027}" type="presParOf" srcId="{0AA078E0-E96C-4AD9-AE70-3080285D1CD1}" destId="{4AD83E07-8135-4BBF-83EC-C2681495B6CF}" srcOrd="1" destOrd="0" presId="urn:microsoft.com/office/officeart/2005/8/layout/list1"/>
    <dgm:cxn modelId="{08570EFE-271B-49E0-9B95-CE6A332D4916}" type="presParOf" srcId="{BB474A13-1570-4BA0-8F7E-3884DD3448C9}" destId="{2F1D93BB-F910-4C0F-85E1-BFCBCEE0294D}" srcOrd="5" destOrd="0" presId="urn:microsoft.com/office/officeart/2005/8/layout/list1"/>
    <dgm:cxn modelId="{DB108AFA-22EC-4652-9317-E2AF92F9CC56}" type="presParOf" srcId="{BB474A13-1570-4BA0-8F7E-3884DD3448C9}" destId="{CCDB3E22-943D-404B-BF55-8047EAE663CD}" srcOrd="6" destOrd="0" presId="urn:microsoft.com/office/officeart/2005/8/layout/list1"/>
    <dgm:cxn modelId="{3F39C91F-4AEA-4705-BDE8-3334CEF709CA}" type="presParOf" srcId="{BB474A13-1570-4BA0-8F7E-3884DD3448C9}" destId="{F7BC2B90-9C86-4871-9CB2-CB18E83BEB31}" srcOrd="7" destOrd="0" presId="urn:microsoft.com/office/officeart/2005/8/layout/list1"/>
    <dgm:cxn modelId="{5377E9C4-DC87-4435-B584-C20E813D285E}" type="presParOf" srcId="{BB474A13-1570-4BA0-8F7E-3884DD3448C9}" destId="{6B15F390-5D96-4E3A-AF15-17DA37754170}" srcOrd="8" destOrd="0" presId="urn:microsoft.com/office/officeart/2005/8/layout/list1"/>
    <dgm:cxn modelId="{D98FABB4-286C-4659-98D9-A66C33061711}" type="presParOf" srcId="{6B15F390-5D96-4E3A-AF15-17DA37754170}" destId="{3010E130-1426-4858-BD5E-A8421D14488E}" srcOrd="0" destOrd="0" presId="urn:microsoft.com/office/officeart/2005/8/layout/list1"/>
    <dgm:cxn modelId="{D3A9EC97-4C95-42BB-8EFA-87390CA3B457}" type="presParOf" srcId="{6B15F390-5D96-4E3A-AF15-17DA37754170}" destId="{CE997AAB-C747-47BE-BF0D-3C349B350A34}" srcOrd="1" destOrd="0" presId="urn:microsoft.com/office/officeart/2005/8/layout/list1"/>
    <dgm:cxn modelId="{B132E42F-368F-4CAB-85C3-A29DF7F94E7C}" type="presParOf" srcId="{BB474A13-1570-4BA0-8F7E-3884DD3448C9}" destId="{B8CDFCA4-AF81-4A5D-9943-FAB38056C33B}" srcOrd="9" destOrd="0" presId="urn:microsoft.com/office/officeart/2005/8/layout/list1"/>
    <dgm:cxn modelId="{2F062524-C119-481F-A6A2-7CEB65DB51D2}" type="presParOf" srcId="{BB474A13-1570-4BA0-8F7E-3884DD3448C9}" destId="{DCBCDB98-C757-4689-9F6B-70E0011D9F85}" srcOrd="10" destOrd="0" presId="urn:microsoft.com/office/officeart/2005/8/layout/list1"/>
    <dgm:cxn modelId="{7E64428B-448A-40B8-8D54-8F837EF73F60}" type="presParOf" srcId="{BB474A13-1570-4BA0-8F7E-3884DD3448C9}" destId="{7276341B-EF29-4C6A-859E-FF799513BA42}" srcOrd="11" destOrd="0" presId="urn:microsoft.com/office/officeart/2005/8/layout/list1"/>
    <dgm:cxn modelId="{45B38072-5FF7-405D-8DB0-F94A66510B3E}" type="presParOf" srcId="{BB474A13-1570-4BA0-8F7E-3884DD3448C9}" destId="{02BAF480-91BA-4FF2-B101-0EF2F9DCAC07}" srcOrd="12" destOrd="0" presId="urn:microsoft.com/office/officeart/2005/8/layout/list1"/>
    <dgm:cxn modelId="{F3389AC3-2951-4074-94C4-03B21373EDF5}" type="presParOf" srcId="{02BAF480-91BA-4FF2-B101-0EF2F9DCAC07}" destId="{F1F45159-92B2-40EF-BAF6-4D877BE817D4}" srcOrd="0" destOrd="0" presId="urn:microsoft.com/office/officeart/2005/8/layout/list1"/>
    <dgm:cxn modelId="{4C01ECD1-093A-464F-894F-64AC0556A4BE}" type="presParOf" srcId="{02BAF480-91BA-4FF2-B101-0EF2F9DCAC07}" destId="{15A3D0E0-2610-4B9F-9AFF-82D0A0087D6E}" srcOrd="1" destOrd="0" presId="urn:microsoft.com/office/officeart/2005/8/layout/list1"/>
    <dgm:cxn modelId="{036B95C9-8FF2-41BF-984B-9A2A037E2313}" type="presParOf" srcId="{BB474A13-1570-4BA0-8F7E-3884DD3448C9}" destId="{A42EC743-659A-4A12-A128-46A7B9453951}" srcOrd="13" destOrd="0" presId="urn:microsoft.com/office/officeart/2005/8/layout/list1"/>
    <dgm:cxn modelId="{4E01A589-9C26-44D9-A8F6-CD9F38A53990}" type="presParOf" srcId="{BB474A13-1570-4BA0-8F7E-3884DD3448C9}" destId="{6D0AC900-0593-413C-A71E-482F5973FA1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en-US"/>
        </a:p>
      </dgm:t>
    </dgm:pt>
    <dgm:pt modelId="{921CAA07-372A-442C-8EEB-4D78DFC065FD}">
      <dgm:prSet phldrT="[Text]" custT="1"/>
      <dgm:spPr>
        <a:solidFill>
          <a:srgbClr val="FFFFFF"/>
        </a:solidFill>
        <a:ln>
          <a:solidFill>
            <a:schemeClr val="bg1">
              <a:lumMod val="75000"/>
            </a:schemeClr>
          </a:solidFill>
        </a:ln>
      </dgm:spPr>
      <dgm:t>
        <a:bodyPr/>
        <a:lstStyle/>
        <a:p>
          <a:r>
            <a:rPr lang="en-US" sz="1600" b="0" dirty="0">
              <a:solidFill>
                <a:schemeClr val="bg1">
                  <a:lumMod val="10000"/>
                </a:schemeClr>
              </a:solidFill>
            </a:rPr>
            <a:t>Vulnerable Components Are Common</a:t>
          </a:r>
        </a:p>
      </dgm:t>
    </dgm:pt>
    <dgm:pt modelId="{94D3654C-CA11-4932-88FC-5BFC5FEAF4AF}" type="parTrans" cxnId="{B48A86E8-6D07-4C11-BA71-3955EEE600EE}">
      <dgm:prSet/>
      <dgm:spPr/>
      <dgm:t>
        <a:bodyPr/>
        <a:lstStyle/>
        <a:p>
          <a:endParaRPr lang="en-US" b="0"/>
        </a:p>
      </dgm:t>
    </dgm:pt>
    <dgm:pt modelId="{85866F3E-B42B-47FE-8498-795891432F28}" type="sibTrans" cxnId="{B48A86E8-6D07-4C11-BA71-3955EEE600EE}">
      <dgm:prSet/>
      <dgm:spPr/>
      <dgm:t>
        <a:bodyPr/>
        <a:lstStyle/>
        <a:p>
          <a:endParaRPr lang="en-US" b="0"/>
        </a:p>
      </dgm:t>
    </dgm:pt>
    <dgm:pt modelId="{36B659D2-1555-4DE8-89F6-F88932864E2D}">
      <dgm:prSet custT="1"/>
      <dgm:spPr/>
      <dgm:t>
        <a:bodyPr rIns="91440"/>
        <a:lstStyle/>
        <a:p>
          <a:r>
            <a:rPr lang="en-US" sz="1400" b="0" dirty="0"/>
            <a:t>Some vulnerable components (e.g., framework libraries) can be identified and exploited with automated tools</a:t>
          </a:r>
        </a:p>
      </dgm:t>
    </dgm:pt>
    <dgm:pt modelId="{0B799272-71AE-45FA-8AAC-675BD31FE6F8}" type="parTrans" cxnId="{8188B2C3-322B-4C09-86F9-BC964BBA2BDB}">
      <dgm:prSet/>
      <dgm:spPr/>
      <dgm:t>
        <a:bodyPr/>
        <a:lstStyle/>
        <a:p>
          <a:endParaRPr lang="en-US" b="0"/>
        </a:p>
      </dgm:t>
    </dgm:pt>
    <dgm:pt modelId="{8EC9006A-E94C-462C-971D-ED946FA33354}" type="sibTrans" cxnId="{8188B2C3-322B-4C09-86F9-BC964BBA2BDB}">
      <dgm:prSet/>
      <dgm:spPr/>
      <dgm:t>
        <a:bodyPr/>
        <a:lstStyle/>
        <a:p>
          <a:endParaRPr lang="en-US" b="0"/>
        </a:p>
      </dgm:t>
    </dgm:pt>
    <dgm:pt modelId="{E90F77E3-7BD8-4006-B00E-34E43321C413}">
      <dgm:prSet custT="1"/>
      <dgm:spPr>
        <a:solidFill>
          <a:srgbClr val="FFFFFF"/>
        </a:solidFill>
        <a:ln>
          <a:solidFill>
            <a:schemeClr val="bg1">
              <a:lumMod val="75000"/>
            </a:schemeClr>
          </a:solidFill>
        </a:ln>
      </dgm:spPr>
      <dgm:t>
        <a:bodyPr/>
        <a:lstStyle/>
        <a:p>
          <a:r>
            <a:rPr lang="en-US" sz="1600" b="0" dirty="0">
              <a:solidFill>
                <a:schemeClr val="bg1">
                  <a:lumMod val="10000"/>
                </a:schemeClr>
              </a:solidFill>
            </a:rPr>
            <a:t>Scope</a:t>
          </a:r>
        </a:p>
      </dgm:t>
    </dgm:pt>
    <dgm:pt modelId="{D4768BFD-E20F-48C3-9F20-31B0E18A5CA9}" type="parTrans" cxnId="{232889ED-3339-4288-AB83-B265134AB6C6}">
      <dgm:prSet/>
      <dgm:spPr/>
      <dgm:t>
        <a:bodyPr/>
        <a:lstStyle/>
        <a:p>
          <a:endParaRPr lang="en-US" b="0"/>
        </a:p>
      </dgm:t>
    </dgm:pt>
    <dgm:pt modelId="{67579B1A-589F-4CEA-BE98-BB1A3B5A2ED3}" type="sibTrans" cxnId="{232889ED-3339-4288-AB83-B265134AB6C6}">
      <dgm:prSet/>
      <dgm:spPr/>
      <dgm:t>
        <a:bodyPr/>
        <a:lstStyle/>
        <a:p>
          <a:endParaRPr lang="en-US" b="0"/>
        </a:p>
      </dgm:t>
    </dgm:pt>
    <dgm:pt modelId="{97614980-C798-4E21-A63F-78068A03D4CF}">
      <dgm:prSet custT="1"/>
      <dgm:spPr/>
      <dgm:t>
        <a:bodyPr/>
        <a:lstStyle/>
        <a:p>
          <a:r>
            <a:rPr lang="en-US" sz="1400" b="0"/>
            <a:t>Commercial 3rd party s/w components</a:t>
          </a:r>
          <a:endParaRPr lang="en-US" sz="1400" b="0" dirty="0"/>
        </a:p>
      </dgm:t>
    </dgm:pt>
    <dgm:pt modelId="{D0313E7C-0DDF-4C06-9A69-987DDA38517C}" type="parTrans" cxnId="{6EA2B77F-D808-4714-929C-8F4FD7025919}">
      <dgm:prSet/>
      <dgm:spPr/>
      <dgm:t>
        <a:bodyPr/>
        <a:lstStyle/>
        <a:p>
          <a:endParaRPr lang="en-US" b="0"/>
        </a:p>
      </dgm:t>
    </dgm:pt>
    <dgm:pt modelId="{304CD475-5837-4A8D-8067-684659AB4A44}" type="sibTrans" cxnId="{6EA2B77F-D808-4714-929C-8F4FD7025919}">
      <dgm:prSet/>
      <dgm:spPr/>
      <dgm:t>
        <a:bodyPr/>
        <a:lstStyle/>
        <a:p>
          <a:endParaRPr lang="en-US" b="0"/>
        </a:p>
      </dgm:t>
    </dgm:pt>
    <dgm:pt modelId="{ACD718EE-16B7-49AB-950A-0CE7C3F60711}">
      <dgm:prSet custT="1"/>
      <dgm:spPr>
        <a:solidFill>
          <a:srgbClr val="FFFFFF"/>
        </a:solidFill>
        <a:ln>
          <a:solidFill>
            <a:schemeClr val="bg1">
              <a:lumMod val="75000"/>
            </a:schemeClr>
          </a:solidFill>
        </a:ln>
      </dgm:spPr>
      <dgm:t>
        <a:bodyPr/>
        <a:lstStyle/>
        <a:p>
          <a:r>
            <a:rPr lang="en-US" sz="1600" b="0" dirty="0">
              <a:solidFill>
                <a:schemeClr val="bg1">
                  <a:lumMod val="10000"/>
                </a:schemeClr>
              </a:solidFill>
            </a:rPr>
            <a:t>Typical Impact</a:t>
          </a:r>
        </a:p>
      </dgm:t>
    </dgm:pt>
    <dgm:pt modelId="{0D69B4AF-2456-45D3-B878-B4AC373CB3FF}" type="parTrans" cxnId="{C6CAFB11-8BAE-422D-89C8-57072630FDD5}">
      <dgm:prSet/>
      <dgm:spPr/>
      <dgm:t>
        <a:bodyPr/>
        <a:lstStyle/>
        <a:p>
          <a:endParaRPr lang="en-US" b="0"/>
        </a:p>
      </dgm:t>
    </dgm:pt>
    <dgm:pt modelId="{D680E67F-B44F-4CDD-A1F7-CFFC2135D15F}" type="sibTrans" cxnId="{C6CAFB11-8BAE-422D-89C8-57072630FDD5}">
      <dgm:prSet/>
      <dgm:spPr/>
      <dgm:t>
        <a:bodyPr/>
        <a:lstStyle/>
        <a:p>
          <a:endParaRPr lang="en-US" b="0"/>
        </a:p>
      </dgm:t>
    </dgm:pt>
    <dgm:pt modelId="{5D8EF362-6786-4F15-80D1-A2291851F303}">
      <dgm:prSet custT="1"/>
      <dgm:spPr/>
      <dgm:t>
        <a:bodyPr/>
        <a:lstStyle/>
        <a:p>
          <a:r>
            <a:rPr lang="en-GB" sz="1400" b="0" dirty="0"/>
            <a:t>Full range of weaknesses is possible, including injection, broken access control, XSS ...</a:t>
          </a:r>
          <a:endParaRPr lang="en-US" sz="1400" b="0" dirty="0"/>
        </a:p>
      </dgm:t>
    </dgm:pt>
    <dgm:pt modelId="{A095B9AF-EE29-41F7-B5E2-D55CE789295E}" type="parTrans" cxnId="{BF5C3125-4AFA-47D9-952A-174283FF6EBC}">
      <dgm:prSet/>
      <dgm:spPr/>
      <dgm:t>
        <a:bodyPr/>
        <a:lstStyle/>
        <a:p>
          <a:endParaRPr lang="en-US" b="0"/>
        </a:p>
      </dgm:t>
    </dgm:pt>
    <dgm:pt modelId="{70682F13-BA80-40C4-AFA1-34AEB796D75E}" type="sibTrans" cxnId="{BF5C3125-4AFA-47D9-952A-174283FF6EBC}">
      <dgm:prSet/>
      <dgm:spPr/>
      <dgm:t>
        <a:bodyPr/>
        <a:lstStyle/>
        <a:p>
          <a:endParaRPr lang="en-US" b="0"/>
        </a:p>
      </dgm:t>
    </dgm:pt>
    <dgm:pt modelId="{D57B90ED-8207-45FE-B706-DE62354EBD1A}">
      <dgm:prSet custT="1"/>
      <dgm:spPr/>
      <dgm:t>
        <a:bodyPr rIns="91440"/>
        <a:lstStyle/>
        <a:p>
          <a:r>
            <a:rPr lang="en-US" sz="1400" b="0" dirty="0"/>
            <a:t>This expands the threat agent pool beyond targeted attackers to include chaotic actors</a:t>
          </a:r>
        </a:p>
      </dgm:t>
    </dgm:pt>
    <dgm:pt modelId="{5FDF55C9-F81E-4C6D-860D-A508C3781F69}" type="parTrans" cxnId="{D315CD59-19AB-4E85-BD3A-21D62A906D66}">
      <dgm:prSet/>
      <dgm:spPr/>
      <dgm:t>
        <a:bodyPr/>
        <a:lstStyle/>
        <a:p>
          <a:endParaRPr lang="en-US" b="0"/>
        </a:p>
      </dgm:t>
    </dgm:pt>
    <dgm:pt modelId="{BFCBDBB9-0E0E-4721-8081-16FF6B42B5D8}" type="sibTrans" cxnId="{D315CD59-19AB-4E85-BD3A-21D62A906D66}">
      <dgm:prSet/>
      <dgm:spPr/>
      <dgm:t>
        <a:bodyPr/>
        <a:lstStyle/>
        <a:p>
          <a:endParaRPr lang="en-US" b="0"/>
        </a:p>
      </dgm:t>
    </dgm:pt>
    <dgm:pt modelId="{99CFCBB4-C898-4C43-B4A8-67C1215225E0}">
      <dgm:prSet custT="1"/>
      <dgm:spPr/>
      <dgm:t>
        <a:bodyPr/>
        <a:lstStyle/>
        <a:p>
          <a:r>
            <a:rPr lang="en-GB" sz="1400" b="0" dirty="0"/>
            <a:t>The impact could range from minimal to complete host takeover and data compromise</a:t>
          </a:r>
          <a:endParaRPr lang="en-US" sz="1400" b="0" dirty="0"/>
        </a:p>
      </dgm:t>
    </dgm:pt>
    <dgm:pt modelId="{D09F1553-1CE7-497B-9FFE-EAF204FDE712}" type="parTrans" cxnId="{9756A196-0C22-4FA2-97B5-613634A6FC7B}">
      <dgm:prSet/>
      <dgm:spPr/>
      <dgm:t>
        <a:bodyPr/>
        <a:lstStyle/>
        <a:p>
          <a:endParaRPr lang="en-US" b="0"/>
        </a:p>
      </dgm:t>
    </dgm:pt>
    <dgm:pt modelId="{2D8F33EF-0B99-49B3-850E-207978A90EBF}" type="sibTrans" cxnId="{9756A196-0C22-4FA2-97B5-613634A6FC7B}">
      <dgm:prSet/>
      <dgm:spPr/>
      <dgm:t>
        <a:bodyPr/>
        <a:lstStyle/>
        <a:p>
          <a:endParaRPr lang="en-US" b="0"/>
        </a:p>
      </dgm:t>
    </dgm:pt>
    <dgm:pt modelId="{A9B6B9C5-D475-481E-BD9F-310C93FD79AE}">
      <dgm:prSet custT="1"/>
      <dgm:spPr/>
      <dgm:t>
        <a:bodyPr/>
        <a:lstStyle/>
        <a:p>
          <a:r>
            <a:rPr lang="en-US" sz="1400" b="0" dirty="0"/>
            <a:t>Open source s/w - Refer to Open Source Software policy for definition.</a:t>
          </a:r>
        </a:p>
      </dgm:t>
    </dgm:pt>
    <dgm:pt modelId="{4484CEEC-0E71-49C9-BE0A-E4DD8CF94579}" type="parTrans" cxnId="{643141F8-96D4-4FBF-83C7-92323DEDD67F}">
      <dgm:prSet/>
      <dgm:spPr/>
      <dgm:t>
        <a:bodyPr/>
        <a:lstStyle/>
        <a:p>
          <a:endParaRPr lang="en-US"/>
        </a:p>
      </dgm:t>
    </dgm:pt>
    <dgm:pt modelId="{09617C45-FBEF-464E-A953-A8AA8A8268FA}" type="sibTrans" cxnId="{643141F8-96D4-4FBF-83C7-92323DEDD67F}">
      <dgm:prSet/>
      <dgm:spPr/>
      <dgm:t>
        <a:bodyPr/>
        <a:lstStyle/>
        <a:p>
          <a:endParaRPr lang="en-US"/>
        </a:p>
      </dgm:t>
    </dgm:pt>
    <dgm:pt modelId="{0EACE7ED-7922-4351-8730-5D223674F0C7}">
      <dgm:prSet custT="1"/>
      <dgm:spPr>
        <a:solidFill>
          <a:srgbClr val="FFFFFF"/>
        </a:solidFill>
        <a:ln>
          <a:solidFill>
            <a:schemeClr val="bg1">
              <a:lumMod val="75000"/>
            </a:schemeClr>
          </a:solidFill>
        </a:ln>
      </dgm:spPr>
      <dgm:t>
        <a:bodyPr/>
        <a:lstStyle/>
        <a:p>
          <a:r>
            <a:rPr lang="en-US" sz="1600" b="0" dirty="0">
              <a:solidFill>
                <a:srgbClr val="000000"/>
              </a:solidFill>
            </a:rPr>
            <a:t>Widespread</a:t>
          </a:r>
        </a:p>
      </dgm:t>
    </dgm:pt>
    <dgm:pt modelId="{18C1E084-433D-40AE-885D-55FBF7BDDBAF}" type="parTrans" cxnId="{B6431CF9-F729-43DE-85FC-B8AAFFBE52B0}">
      <dgm:prSet/>
      <dgm:spPr/>
      <dgm:t>
        <a:bodyPr/>
        <a:lstStyle/>
        <a:p>
          <a:endParaRPr lang="en-US"/>
        </a:p>
      </dgm:t>
    </dgm:pt>
    <dgm:pt modelId="{BABB67A7-7E94-4503-B9FB-E2784BC276B4}" type="sibTrans" cxnId="{B6431CF9-F729-43DE-85FC-B8AAFFBE52B0}">
      <dgm:prSet/>
      <dgm:spPr/>
      <dgm:t>
        <a:bodyPr/>
        <a:lstStyle/>
        <a:p>
          <a:endParaRPr lang="en-US"/>
        </a:p>
      </dgm:t>
    </dgm:pt>
    <dgm:pt modelId="{DDD012C1-0993-4BDD-A2C6-4E0F23FDFFD6}">
      <dgm:prSet custT="1"/>
      <dgm:spPr/>
      <dgm:t>
        <a:bodyPr/>
        <a:lstStyle/>
        <a:p>
          <a:r>
            <a:rPr lang="en-GB" sz="1400" b="0" dirty="0"/>
            <a:t>Virtually every application has these issues because most development teams don’t focus on ensuring their components/libraries are up to date</a:t>
          </a:r>
          <a:endParaRPr lang="en-US" sz="1400" b="0" dirty="0"/>
        </a:p>
      </dgm:t>
    </dgm:pt>
    <dgm:pt modelId="{C8637A1D-A899-42E4-86D7-22A924C15613}" type="parTrans" cxnId="{3C10AF82-DE3E-440B-8EA6-F9F24E38B01E}">
      <dgm:prSet/>
      <dgm:spPr/>
      <dgm:t>
        <a:bodyPr/>
        <a:lstStyle/>
        <a:p>
          <a:endParaRPr lang="en-US"/>
        </a:p>
      </dgm:t>
    </dgm:pt>
    <dgm:pt modelId="{10ADFB6E-44BE-475B-ADDE-00BC96EC7DFC}" type="sibTrans" cxnId="{3C10AF82-DE3E-440B-8EA6-F9F24E38B01E}">
      <dgm:prSet/>
      <dgm:spPr/>
      <dgm:t>
        <a:bodyPr/>
        <a:lstStyle/>
        <a:p>
          <a:endParaRPr lang="en-US"/>
        </a:p>
      </dgm:t>
    </dgm:pt>
    <dgm:pt modelId="{05A6F130-A6D6-43A8-AA62-5D2A86CE2960}">
      <dgm:prSet custT="1"/>
      <dgm:spPr/>
      <dgm:t>
        <a:bodyPr/>
        <a:lstStyle/>
        <a:p>
          <a:r>
            <a:rPr lang="en-GB" sz="1400" b="0" dirty="0"/>
            <a:t>In many cases,  the developers don’t even know all the components they are using, never mind their versions. Component dependencies make things even worse</a:t>
          </a:r>
          <a:endParaRPr lang="en-US" sz="1400" b="0" dirty="0"/>
        </a:p>
      </dgm:t>
    </dgm:pt>
    <dgm:pt modelId="{14CF9DF5-2E52-4FC4-AD53-2F31ED579CE2}" type="parTrans" cxnId="{DB917479-EB90-4B15-95A6-4BE3AD76FFE2}">
      <dgm:prSet/>
      <dgm:spPr/>
      <dgm:t>
        <a:bodyPr/>
        <a:lstStyle/>
        <a:p>
          <a:endParaRPr lang="en-US"/>
        </a:p>
      </dgm:t>
    </dgm:pt>
    <dgm:pt modelId="{714D4FD1-A395-4CF3-AAD6-51C358042940}" type="sibTrans" cxnId="{DB917479-EB90-4B15-95A6-4BE3AD76FFE2}">
      <dgm:prSet/>
      <dgm:spPr/>
      <dgm:t>
        <a:bodyPr/>
        <a:lstStyle/>
        <a:p>
          <a:endParaRPr lang="en-US"/>
        </a:p>
      </dgm:t>
    </dgm:pt>
    <dgm:pt modelId="{9CD7385B-C819-4000-96A3-B26CE6417179}" type="pres">
      <dgm:prSet presAssocID="{4D770AC2-7F77-4CBE-AC66-DCB51983D4F8}" presName="linear" presStyleCnt="0">
        <dgm:presLayoutVars>
          <dgm:dir/>
          <dgm:animLvl val="lvl"/>
          <dgm:resizeHandles val="exact"/>
        </dgm:presLayoutVars>
      </dgm:prSet>
      <dgm:spPr/>
    </dgm:pt>
    <dgm:pt modelId="{EFDF76DC-FCD9-4393-982B-BC9E6E2C4928}" type="pres">
      <dgm:prSet presAssocID="{921CAA07-372A-442C-8EEB-4D78DFC065FD}" presName="parentLin" presStyleCnt="0"/>
      <dgm:spPr/>
    </dgm:pt>
    <dgm:pt modelId="{7AFB2E35-15E8-4828-8771-2FD506670641}" type="pres">
      <dgm:prSet presAssocID="{921CAA07-372A-442C-8EEB-4D78DFC065FD}" presName="parentLeftMargin" presStyleLbl="node1" presStyleIdx="0" presStyleCnt="4"/>
      <dgm:spPr/>
    </dgm:pt>
    <dgm:pt modelId="{81A8D53A-045C-48B3-8F34-733007B211D3}" type="pres">
      <dgm:prSet presAssocID="{921CAA07-372A-442C-8EEB-4D78DFC065FD}" presName="parentText" presStyleLbl="node1" presStyleIdx="0" presStyleCnt="4">
        <dgm:presLayoutVars>
          <dgm:chMax val="0"/>
          <dgm:bulletEnabled val="1"/>
        </dgm:presLayoutVars>
      </dgm:prSet>
      <dgm:spPr/>
    </dgm:pt>
    <dgm:pt modelId="{1537CA45-9F49-4708-9891-64C4DAACA661}" type="pres">
      <dgm:prSet presAssocID="{921CAA07-372A-442C-8EEB-4D78DFC065FD}" presName="negativeSpace" presStyleCnt="0"/>
      <dgm:spPr/>
    </dgm:pt>
    <dgm:pt modelId="{64F40EA1-93B0-41A9-AB58-A512C231CA02}" type="pres">
      <dgm:prSet presAssocID="{921CAA07-372A-442C-8EEB-4D78DFC065FD}" presName="childText" presStyleLbl="conFgAcc1" presStyleIdx="0" presStyleCnt="4" custLinFactNeighborY="-2453">
        <dgm:presLayoutVars>
          <dgm:bulletEnabled val="1"/>
        </dgm:presLayoutVars>
      </dgm:prSet>
      <dgm:spPr/>
    </dgm:pt>
    <dgm:pt modelId="{3EBB101F-08AB-402B-B78A-27E5B8D17D36}" type="pres">
      <dgm:prSet presAssocID="{85866F3E-B42B-47FE-8498-795891432F28}" presName="spaceBetweenRectangles" presStyleCnt="0"/>
      <dgm:spPr/>
    </dgm:pt>
    <dgm:pt modelId="{04665652-1E69-46EB-9233-4EC9EAE6D3EB}" type="pres">
      <dgm:prSet presAssocID="{E90F77E3-7BD8-4006-B00E-34E43321C413}" presName="parentLin" presStyleCnt="0"/>
      <dgm:spPr/>
    </dgm:pt>
    <dgm:pt modelId="{0E4700F7-DB03-465B-9D0F-26E463512BE8}" type="pres">
      <dgm:prSet presAssocID="{E90F77E3-7BD8-4006-B00E-34E43321C413}" presName="parentLeftMargin" presStyleLbl="node1" presStyleIdx="0" presStyleCnt="4"/>
      <dgm:spPr/>
    </dgm:pt>
    <dgm:pt modelId="{113676CA-F308-4C84-A887-F499B3FF5A9B}" type="pres">
      <dgm:prSet presAssocID="{E90F77E3-7BD8-4006-B00E-34E43321C413}" presName="parentText" presStyleLbl="node1" presStyleIdx="1" presStyleCnt="4">
        <dgm:presLayoutVars>
          <dgm:chMax val="0"/>
          <dgm:bulletEnabled val="1"/>
        </dgm:presLayoutVars>
      </dgm:prSet>
      <dgm:spPr/>
    </dgm:pt>
    <dgm:pt modelId="{E4C4F2CF-0AEB-4902-AF42-02193A2A0C92}" type="pres">
      <dgm:prSet presAssocID="{E90F77E3-7BD8-4006-B00E-34E43321C413}" presName="negativeSpace" presStyleCnt="0"/>
      <dgm:spPr/>
    </dgm:pt>
    <dgm:pt modelId="{283E2ADF-9E12-4337-96DE-E31FAE70CFE0}" type="pres">
      <dgm:prSet presAssocID="{E90F77E3-7BD8-4006-B00E-34E43321C413}" presName="childText" presStyleLbl="conFgAcc1" presStyleIdx="1" presStyleCnt="4">
        <dgm:presLayoutVars>
          <dgm:bulletEnabled val="1"/>
        </dgm:presLayoutVars>
      </dgm:prSet>
      <dgm:spPr/>
    </dgm:pt>
    <dgm:pt modelId="{1295F5BD-F977-49D6-96E6-F6E1F534E57D}" type="pres">
      <dgm:prSet presAssocID="{67579B1A-589F-4CEA-BE98-BB1A3B5A2ED3}" presName="spaceBetweenRectangles" presStyleCnt="0"/>
      <dgm:spPr/>
    </dgm:pt>
    <dgm:pt modelId="{9C726ADF-69A1-42F2-BEEC-C26E1AC6C767}" type="pres">
      <dgm:prSet presAssocID="{ACD718EE-16B7-49AB-950A-0CE7C3F60711}" presName="parentLin" presStyleCnt="0"/>
      <dgm:spPr/>
    </dgm:pt>
    <dgm:pt modelId="{491EF20B-4B96-4975-A899-4C4F423BB968}" type="pres">
      <dgm:prSet presAssocID="{ACD718EE-16B7-49AB-950A-0CE7C3F60711}" presName="parentLeftMargin" presStyleLbl="node1" presStyleIdx="1" presStyleCnt="4"/>
      <dgm:spPr/>
    </dgm:pt>
    <dgm:pt modelId="{16705340-0965-4EB0-9C8F-0B8BAEF7B685}" type="pres">
      <dgm:prSet presAssocID="{ACD718EE-16B7-49AB-950A-0CE7C3F60711}" presName="parentText" presStyleLbl="node1" presStyleIdx="2" presStyleCnt="4">
        <dgm:presLayoutVars>
          <dgm:chMax val="0"/>
          <dgm:bulletEnabled val="1"/>
        </dgm:presLayoutVars>
      </dgm:prSet>
      <dgm:spPr/>
    </dgm:pt>
    <dgm:pt modelId="{F51154E8-020F-49DA-9CA7-16BD2698B012}" type="pres">
      <dgm:prSet presAssocID="{ACD718EE-16B7-49AB-950A-0CE7C3F60711}" presName="negativeSpace" presStyleCnt="0"/>
      <dgm:spPr/>
    </dgm:pt>
    <dgm:pt modelId="{3EE93D49-400E-44AF-8E6B-7B9430869BBE}" type="pres">
      <dgm:prSet presAssocID="{ACD718EE-16B7-49AB-950A-0CE7C3F60711}" presName="childText" presStyleLbl="conFgAcc1" presStyleIdx="2" presStyleCnt="4">
        <dgm:presLayoutVars>
          <dgm:bulletEnabled val="1"/>
        </dgm:presLayoutVars>
      </dgm:prSet>
      <dgm:spPr/>
    </dgm:pt>
    <dgm:pt modelId="{3D1B2643-88EF-41B8-82C0-B607E81475AB}" type="pres">
      <dgm:prSet presAssocID="{D680E67F-B44F-4CDD-A1F7-CFFC2135D15F}" presName="spaceBetweenRectangles" presStyleCnt="0"/>
      <dgm:spPr/>
    </dgm:pt>
    <dgm:pt modelId="{D7371311-CAAA-46C8-95F9-515EDF573BE4}" type="pres">
      <dgm:prSet presAssocID="{0EACE7ED-7922-4351-8730-5D223674F0C7}" presName="parentLin" presStyleCnt="0"/>
      <dgm:spPr/>
    </dgm:pt>
    <dgm:pt modelId="{0AC7607C-606F-4AAE-B846-EE665D79C074}" type="pres">
      <dgm:prSet presAssocID="{0EACE7ED-7922-4351-8730-5D223674F0C7}" presName="parentLeftMargin" presStyleLbl="node1" presStyleIdx="2" presStyleCnt="4"/>
      <dgm:spPr/>
    </dgm:pt>
    <dgm:pt modelId="{6B06592A-EDA7-4878-BC11-63C637D81324}" type="pres">
      <dgm:prSet presAssocID="{0EACE7ED-7922-4351-8730-5D223674F0C7}" presName="parentText" presStyleLbl="node1" presStyleIdx="3" presStyleCnt="4">
        <dgm:presLayoutVars>
          <dgm:chMax val="0"/>
          <dgm:bulletEnabled val="1"/>
        </dgm:presLayoutVars>
      </dgm:prSet>
      <dgm:spPr/>
    </dgm:pt>
    <dgm:pt modelId="{E75446D6-3CB8-42B7-AFC3-E311618CD752}" type="pres">
      <dgm:prSet presAssocID="{0EACE7ED-7922-4351-8730-5D223674F0C7}" presName="negativeSpace" presStyleCnt="0"/>
      <dgm:spPr/>
    </dgm:pt>
    <dgm:pt modelId="{2DF15BEC-495D-4960-98E3-6851DDEFA260}" type="pres">
      <dgm:prSet presAssocID="{0EACE7ED-7922-4351-8730-5D223674F0C7}" presName="childText" presStyleLbl="conFgAcc1" presStyleIdx="3" presStyleCnt="4">
        <dgm:presLayoutVars>
          <dgm:bulletEnabled val="1"/>
        </dgm:presLayoutVars>
      </dgm:prSet>
      <dgm:spPr/>
    </dgm:pt>
  </dgm:ptLst>
  <dgm:cxnLst>
    <dgm:cxn modelId="{2BD25704-9125-4B03-8C0A-35D284D00FF0}" type="presOf" srcId="{E90F77E3-7BD8-4006-B00E-34E43321C413}" destId="{0E4700F7-DB03-465B-9D0F-26E463512BE8}" srcOrd="0" destOrd="0" presId="urn:microsoft.com/office/officeart/2005/8/layout/list1"/>
    <dgm:cxn modelId="{8E4BF30A-DD7B-40BD-8E88-F089934206F6}" type="presOf" srcId="{921CAA07-372A-442C-8EEB-4D78DFC065FD}" destId="{7AFB2E35-15E8-4828-8771-2FD506670641}" srcOrd="0" destOrd="0" presId="urn:microsoft.com/office/officeart/2005/8/layout/list1"/>
    <dgm:cxn modelId="{C6CAFB11-8BAE-422D-89C8-57072630FDD5}" srcId="{4D770AC2-7F77-4CBE-AC66-DCB51983D4F8}" destId="{ACD718EE-16B7-49AB-950A-0CE7C3F60711}" srcOrd="2" destOrd="0" parTransId="{0D69B4AF-2456-45D3-B878-B4AC373CB3FF}" sibTransId="{D680E67F-B44F-4CDD-A1F7-CFFC2135D15F}"/>
    <dgm:cxn modelId="{BF5C3125-4AFA-47D9-952A-174283FF6EBC}" srcId="{ACD718EE-16B7-49AB-950A-0CE7C3F60711}" destId="{5D8EF362-6786-4F15-80D1-A2291851F303}" srcOrd="0" destOrd="0" parTransId="{A095B9AF-EE29-41F7-B5E2-D55CE789295E}" sibTransId="{70682F13-BA80-40C4-AFA1-34AEB796D75E}"/>
    <dgm:cxn modelId="{E8AD613B-A979-4A1B-B0A1-1AEB607C2DD2}" type="presOf" srcId="{0EACE7ED-7922-4351-8730-5D223674F0C7}" destId="{6B06592A-EDA7-4878-BC11-63C637D81324}" srcOrd="1" destOrd="0" presId="urn:microsoft.com/office/officeart/2005/8/layout/list1"/>
    <dgm:cxn modelId="{6BE67E65-96EF-4CCC-AF08-77FEC8831497}" type="presOf" srcId="{97614980-C798-4E21-A63F-78068A03D4CF}" destId="{283E2ADF-9E12-4337-96DE-E31FAE70CFE0}" srcOrd="0" destOrd="0" presId="urn:microsoft.com/office/officeart/2005/8/layout/list1"/>
    <dgm:cxn modelId="{550BF070-955E-43D8-A018-62E92CEB517D}" type="presOf" srcId="{4D770AC2-7F77-4CBE-AC66-DCB51983D4F8}" destId="{9CD7385B-C819-4000-96A3-B26CE6417179}" srcOrd="0" destOrd="0" presId="urn:microsoft.com/office/officeart/2005/8/layout/list1"/>
    <dgm:cxn modelId="{785DA271-9526-4F7A-9939-01DA4242E789}" type="presOf" srcId="{ACD718EE-16B7-49AB-950A-0CE7C3F60711}" destId="{16705340-0965-4EB0-9C8F-0B8BAEF7B685}" srcOrd="1" destOrd="0" presId="urn:microsoft.com/office/officeart/2005/8/layout/list1"/>
    <dgm:cxn modelId="{0E402355-4759-4D24-A7B5-5EEDD1C0FE83}" type="presOf" srcId="{ACD718EE-16B7-49AB-950A-0CE7C3F60711}" destId="{491EF20B-4B96-4975-A899-4C4F423BB968}" srcOrd="0" destOrd="0" presId="urn:microsoft.com/office/officeart/2005/8/layout/list1"/>
    <dgm:cxn modelId="{DB917479-EB90-4B15-95A6-4BE3AD76FFE2}" srcId="{0EACE7ED-7922-4351-8730-5D223674F0C7}" destId="{05A6F130-A6D6-43A8-AA62-5D2A86CE2960}" srcOrd="1" destOrd="0" parTransId="{14CF9DF5-2E52-4FC4-AD53-2F31ED579CE2}" sibTransId="{714D4FD1-A395-4CF3-AAD6-51C358042940}"/>
    <dgm:cxn modelId="{D315CD59-19AB-4E85-BD3A-21D62A906D66}" srcId="{921CAA07-372A-442C-8EEB-4D78DFC065FD}" destId="{D57B90ED-8207-45FE-B706-DE62354EBD1A}" srcOrd="1" destOrd="0" parTransId="{5FDF55C9-F81E-4C6D-860D-A508C3781F69}" sibTransId="{BFCBDBB9-0E0E-4721-8081-16FF6B42B5D8}"/>
    <dgm:cxn modelId="{6EA2B77F-D808-4714-929C-8F4FD7025919}" srcId="{E90F77E3-7BD8-4006-B00E-34E43321C413}" destId="{97614980-C798-4E21-A63F-78068A03D4CF}" srcOrd="0" destOrd="0" parTransId="{D0313E7C-0DDF-4C06-9A69-987DDA38517C}" sibTransId="{304CD475-5837-4A8D-8067-684659AB4A44}"/>
    <dgm:cxn modelId="{3C10AF82-DE3E-440B-8EA6-F9F24E38B01E}" srcId="{0EACE7ED-7922-4351-8730-5D223674F0C7}" destId="{DDD012C1-0993-4BDD-A2C6-4E0F23FDFFD6}" srcOrd="0" destOrd="0" parTransId="{C8637A1D-A899-42E4-86D7-22A924C15613}" sibTransId="{10ADFB6E-44BE-475B-ADDE-00BC96EC7DFC}"/>
    <dgm:cxn modelId="{3986DD85-007D-4895-8799-804523B1BFFA}" type="presOf" srcId="{A9B6B9C5-D475-481E-BD9F-310C93FD79AE}" destId="{283E2ADF-9E12-4337-96DE-E31FAE70CFE0}" srcOrd="0" destOrd="1" presId="urn:microsoft.com/office/officeart/2005/8/layout/list1"/>
    <dgm:cxn modelId="{654E2F94-CDF8-4206-9CDD-98CCCEF10609}" type="presOf" srcId="{E90F77E3-7BD8-4006-B00E-34E43321C413}" destId="{113676CA-F308-4C84-A887-F499B3FF5A9B}" srcOrd="1" destOrd="0" presId="urn:microsoft.com/office/officeart/2005/8/layout/list1"/>
    <dgm:cxn modelId="{9756A196-0C22-4FA2-97B5-613634A6FC7B}" srcId="{ACD718EE-16B7-49AB-950A-0CE7C3F60711}" destId="{99CFCBB4-C898-4C43-B4A8-67C1215225E0}" srcOrd="1" destOrd="0" parTransId="{D09F1553-1CE7-497B-9FFE-EAF204FDE712}" sibTransId="{2D8F33EF-0B99-49B3-850E-207978A90EBF}"/>
    <dgm:cxn modelId="{32BE82A3-ADCE-4EB0-B894-69A1B9B477C6}" type="presOf" srcId="{0EACE7ED-7922-4351-8730-5D223674F0C7}" destId="{0AC7607C-606F-4AAE-B846-EE665D79C074}" srcOrd="0" destOrd="0" presId="urn:microsoft.com/office/officeart/2005/8/layout/list1"/>
    <dgm:cxn modelId="{B26D86A6-026D-42CA-B445-5844624B9389}" type="presOf" srcId="{921CAA07-372A-442C-8EEB-4D78DFC065FD}" destId="{81A8D53A-045C-48B3-8F34-733007B211D3}" srcOrd="1" destOrd="0" presId="urn:microsoft.com/office/officeart/2005/8/layout/list1"/>
    <dgm:cxn modelId="{1D2413AF-E54A-46C6-A386-CA4C04AEF6D0}" type="presOf" srcId="{99CFCBB4-C898-4C43-B4A8-67C1215225E0}" destId="{3EE93D49-400E-44AF-8E6B-7B9430869BBE}" srcOrd="0" destOrd="1" presId="urn:microsoft.com/office/officeart/2005/8/layout/list1"/>
    <dgm:cxn modelId="{72B8F0B0-2815-46AD-AE09-F6F72B5116B7}" type="presOf" srcId="{DDD012C1-0993-4BDD-A2C6-4E0F23FDFFD6}" destId="{2DF15BEC-495D-4960-98E3-6851DDEFA260}" srcOrd="0" destOrd="0" presId="urn:microsoft.com/office/officeart/2005/8/layout/list1"/>
    <dgm:cxn modelId="{4A6E42B7-95AB-4CBF-BB2F-68CC73607776}" type="presOf" srcId="{05A6F130-A6D6-43A8-AA62-5D2A86CE2960}" destId="{2DF15BEC-495D-4960-98E3-6851DDEFA260}" srcOrd="0" destOrd="1" presId="urn:microsoft.com/office/officeart/2005/8/layout/list1"/>
    <dgm:cxn modelId="{10A33ABA-27B2-4F11-9A52-9AD59EFEA664}" type="presOf" srcId="{5D8EF362-6786-4F15-80D1-A2291851F303}" destId="{3EE93D49-400E-44AF-8E6B-7B9430869BBE}" srcOrd="0" destOrd="0" presId="urn:microsoft.com/office/officeart/2005/8/layout/list1"/>
    <dgm:cxn modelId="{B94201C0-E137-4DC1-B7A1-DA4BB27F2BA6}" type="presOf" srcId="{D57B90ED-8207-45FE-B706-DE62354EBD1A}" destId="{64F40EA1-93B0-41A9-AB58-A512C231CA02}" srcOrd="0" destOrd="1" presId="urn:microsoft.com/office/officeart/2005/8/layout/list1"/>
    <dgm:cxn modelId="{8188B2C3-322B-4C09-86F9-BC964BBA2BDB}" srcId="{921CAA07-372A-442C-8EEB-4D78DFC065FD}" destId="{36B659D2-1555-4DE8-89F6-F88932864E2D}" srcOrd="0" destOrd="0" parTransId="{0B799272-71AE-45FA-8AAC-675BD31FE6F8}" sibTransId="{8EC9006A-E94C-462C-971D-ED946FA33354}"/>
    <dgm:cxn modelId="{B48A86E8-6D07-4C11-BA71-3955EEE600EE}" srcId="{4D770AC2-7F77-4CBE-AC66-DCB51983D4F8}" destId="{921CAA07-372A-442C-8EEB-4D78DFC065FD}" srcOrd="0" destOrd="0" parTransId="{94D3654C-CA11-4932-88FC-5BFC5FEAF4AF}" sibTransId="{85866F3E-B42B-47FE-8498-795891432F28}"/>
    <dgm:cxn modelId="{232889ED-3339-4288-AB83-B265134AB6C6}" srcId="{4D770AC2-7F77-4CBE-AC66-DCB51983D4F8}" destId="{E90F77E3-7BD8-4006-B00E-34E43321C413}" srcOrd="1" destOrd="0" parTransId="{D4768BFD-E20F-48C3-9F20-31B0E18A5CA9}" sibTransId="{67579B1A-589F-4CEA-BE98-BB1A3B5A2ED3}"/>
    <dgm:cxn modelId="{643141F8-96D4-4FBF-83C7-92323DEDD67F}" srcId="{E90F77E3-7BD8-4006-B00E-34E43321C413}" destId="{A9B6B9C5-D475-481E-BD9F-310C93FD79AE}" srcOrd="1" destOrd="0" parTransId="{4484CEEC-0E71-49C9-BE0A-E4DD8CF94579}" sibTransId="{09617C45-FBEF-464E-A953-A8AA8A8268FA}"/>
    <dgm:cxn modelId="{B6431CF9-F729-43DE-85FC-B8AAFFBE52B0}" srcId="{4D770AC2-7F77-4CBE-AC66-DCB51983D4F8}" destId="{0EACE7ED-7922-4351-8730-5D223674F0C7}" srcOrd="3" destOrd="0" parTransId="{18C1E084-433D-40AE-885D-55FBF7BDDBAF}" sibTransId="{BABB67A7-7E94-4503-B9FB-E2784BC276B4}"/>
    <dgm:cxn modelId="{CE16F6FC-8904-4007-BBB1-03CAB491B05B}" type="presOf" srcId="{36B659D2-1555-4DE8-89F6-F88932864E2D}" destId="{64F40EA1-93B0-41A9-AB58-A512C231CA02}" srcOrd="0" destOrd="0" presId="urn:microsoft.com/office/officeart/2005/8/layout/list1"/>
    <dgm:cxn modelId="{8E1E8809-4DF6-46CD-9008-36DC08DFCA27}" type="presParOf" srcId="{9CD7385B-C819-4000-96A3-B26CE6417179}" destId="{EFDF76DC-FCD9-4393-982B-BC9E6E2C4928}" srcOrd="0" destOrd="0" presId="urn:microsoft.com/office/officeart/2005/8/layout/list1"/>
    <dgm:cxn modelId="{0E7AF9E7-82A7-4A14-B6B1-EFF48FB2A7C0}" type="presParOf" srcId="{EFDF76DC-FCD9-4393-982B-BC9E6E2C4928}" destId="{7AFB2E35-15E8-4828-8771-2FD506670641}" srcOrd="0" destOrd="0" presId="urn:microsoft.com/office/officeart/2005/8/layout/list1"/>
    <dgm:cxn modelId="{60F8C9B1-E3B1-48C0-AB4D-558D67342CEF}" type="presParOf" srcId="{EFDF76DC-FCD9-4393-982B-BC9E6E2C4928}" destId="{81A8D53A-045C-48B3-8F34-733007B211D3}" srcOrd="1" destOrd="0" presId="urn:microsoft.com/office/officeart/2005/8/layout/list1"/>
    <dgm:cxn modelId="{45E986F7-2345-4C1A-A0AF-2BD4492858EC}" type="presParOf" srcId="{9CD7385B-C819-4000-96A3-B26CE6417179}" destId="{1537CA45-9F49-4708-9891-64C4DAACA661}" srcOrd="1" destOrd="0" presId="urn:microsoft.com/office/officeart/2005/8/layout/list1"/>
    <dgm:cxn modelId="{1173FAEB-18F1-4C29-B769-6CFF08F54EE2}" type="presParOf" srcId="{9CD7385B-C819-4000-96A3-B26CE6417179}" destId="{64F40EA1-93B0-41A9-AB58-A512C231CA02}" srcOrd="2" destOrd="0" presId="urn:microsoft.com/office/officeart/2005/8/layout/list1"/>
    <dgm:cxn modelId="{8DE28BA3-5E8F-4E6F-BD15-6A24BA457138}" type="presParOf" srcId="{9CD7385B-C819-4000-96A3-B26CE6417179}" destId="{3EBB101F-08AB-402B-B78A-27E5B8D17D36}" srcOrd="3" destOrd="0" presId="urn:microsoft.com/office/officeart/2005/8/layout/list1"/>
    <dgm:cxn modelId="{C6E94D02-76DA-42D6-BD1F-7C751A4177F4}" type="presParOf" srcId="{9CD7385B-C819-4000-96A3-B26CE6417179}" destId="{04665652-1E69-46EB-9233-4EC9EAE6D3EB}" srcOrd="4" destOrd="0" presId="urn:microsoft.com/office/officeart/2005/8/layout/list1"/>
    <dgm:cxn modelId="{6F113AE7-511A-47C3-8A11-A2644A7824AC}" type="presParOf" srcId="{04665652-1E69-46EB-9233-4EC9EAE6D3EB}" destId="{0E4700F7-DB03-465B-9D0F-26E463512BE8}" srcOrd="0" destOrd="0" presId="urn:microsoft.com/office/officeart/2005/8/layout/list1"/>
    <dgm:cxn modelId="{97844A41-D5A6-4EE1-AFB0-63233458082F}" type="presParOf" srcId="{04665652-1E69-46EB-9233-4EC9EAE6D3EB}" destId="{113676CA-F308-4C84-A887-F499B3FF5A9B}" srcOrd="1" destOrd="0" presId="urn:microsoft.com/office/officeart/2005/8/layout/list1"/>
    <dgm:cxn modelId="{995166E1-8FFD-474B-B04E-CE9903029D2C}" type="presParOf" srcId="{9CD7385B-C819-4000-96A3-B26CE6417179}" destId="{E4C4F2CF-0AEB-4902-AF42-02193A2A0C92}" srcOrd="5" destOrd="0" presId="urn:microsoft.com/office/officeart/2005/8/layout/list1"/>
    <dgm:cxn modelId="{59E47EB2-90C3-4AE6-B2A8-7E52074BC19B}" type="presParOf" srcId="{9CD7385B-C819-4000-96A3-B26CE6417179}" destId="{283E2ADF-9E12-4337-96DE-E31FAE70CFE0}" srcOrd="6" destOrd="0" presId="urn:microsoft.com/office/officeart/2005/8/layout/list1"/>
    <dgm:cxn modelId="{E3D9024B-900F-4C1D-9EC2-84B64DF4D6CE}" type="presParOf" srcId="{9CD7385B-C819-4000-96A3-B26CE6417179}" destId="{1295F5BD-F977-49D6-96E6-F6E1F534E57D}" srcOrd="7" destOrd="0" presId="urn:microsoft.com/office/officeart/2005/8/layout/list1"/>
    <dgm:cxn modelId="{B6255ECE-C089-4BA8-A2FC-8F3BEAA12310}" type="presParOf" srcId="{9CD7385B-C819-4000-96A3-B26CE6417179}" destId="{9C726ADF-69A1-42F2-BEEC-C26E1AC6C767}" srcOrd="8" destOrd="0" presId="urn:microsoft.com/office/officeart/2005/8/layout/list1"/>
    <dgm:cxn modelId="{CC0D3F9C-2FA6-42BF-99B1-7A22BC7A1809}" type="presParOf" srcId="{9C726ADF-69A1-42F2-BEEC-C26E1AC6C767}" destId="{491EF20B-4B96-4975-A899-4C4F423BB968}" srcOrd="0" destOrd="0" presId="urn:microsoft.com/office/officeart/2005/8/layout/list1"/>
    <dgm:cxn modelId="{41D3BA4C-4E03-4260-9BF6-79E5C4270ABC}" type="presParOf" srcId="{9C726ADF-69A1-42F2-BEEC-C26E1AC6C767}" destId="{16705340-0965-4EB0-9C8F-0B8BAEF7B685}" srcOrd="1" destOrd="0" presId="urn:microsoft.com/office/officeart/2005/8/layout/list1"/>
    <dgm:cxn modelId="{18E665F2-E4B5-4A28-8027-2D7052608CE7}" type="presParOf" srcId="{9CD7385B-C819-4000-96A3-B26CE6417179}" destId="{F51154E8-020F-49DA-9CA7-16BD2698B012}" srcOrd="9" destOrd="0" presId="urn:microsoft.com/office/officeart/2005/8/layout/list1"/>
    <dgm:cxn modelId="{BB7753DE-0C50-4150-8BD8-8C22EADEB116}" type="presParOf" srcId="{9CD7385B-C819-4000-96A3-B26CE6417179}" destId="{3EE93D49-400E-44AF-8E6B-7B9430869BBE}" srcOrd="10" destOrd="0" presId="urn:microsoft.com/office/officeart/2005/8/layout/list1"/>
    <dgm:cxn modelId="{11BD6715-E863-4E3D-AB85-C035D03DDB20}" type="presParOf" srcId="{9CD7385B-C819-4000-96A3-B26CE6417179}" destId="{3D1B2643-88EF-41B8-82C0-B607E81475AB}" srcOrd="11" destOrd="0" presId="urn:microsoft.com/office/officeart/2005/8/layout/list1"/>
    <dgm:cxn modelId="{A847C2D6-1A6A-4934-B7F1-563BC16D43BB}" type="presParOf" srcId="{9CD7385B-C819-4000-96A3-B26CE6417179}" destId="{D7371311-CAAA-46C8-95F9-515EDF573BE4}" srcOrd="12" destOrd="0" presId="urn:microsoft.com/office/officeart/2005/8/layout/list1"/>
    <dgm:cxn modelId="{27E019E1-7907-4807-9EC1-0BC5873CCB6D}" type="presParOf" srcId="{D7371311-CAAA-46C8-95F9-515EDF573BE4}" destId="{0AC7607C-606F-4AAE-B846-EE665D79C074}" srcOrd="0" destOrd="0" presId="urn:microsoft.com/office/officeart/2005/8/layout/list1"/>
    <dgm:cxn modelId="{69F92ACB-F1C0-4B5C-B635-BCF8DCBE4024}" type="presParOf" srcId="{D7371311-CAAA-46C8-95F9-515EDF573BE4}" destId="{6B06592A-EDA7-4878-BC11-63C637D81324}" srcOrd="1" destOrd="0" presId="urn:microsoft.com/office/officeart/2005/8/layout/list1"/>
    <dgm:cxn modelId="{2ADD0BD4-14B1-4D1E-9709-484D3E3A0520}" type="presParOf" srcId="{9CD7385B-C819-4000-96A3-B26CE6417179}" destId="{E75446D6-3CB8-42B7-AFC3-E311618CD752}" srcOrd="13" destOrd="0" presId="urn:microsoft.com/office/officeart/2005/8/layout/list1"/>
    <dgm:cxn modelId="{6C1A52B9-58E1-4B87-AA82-73785EC2A81A}" type="presParOf" srcId="{9CD7385B-C819-4000-96A3-B26CE6417179}" destId="{2DF15BEC-495D-4960-98E3-6851DDEFA260}"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A07A1F-22B6-4BE2-B45F-311C1B72F05F}">
      <dsp:nvSpPr>
        <dsp:cNvPr id="0" name=""/>
        <dsp:cNvSpPr/>
      </dsp:nvSpPr>
      <dsp:spPr>
        <a:xfrm>
          <a:off x="255316" y="825"/>
          <a:ext cx="1954596" cy="1172758"/>
        </a:xfrm>
        <a:prstGeom prst="rect">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A1: 2017 - Injection</a:t>
          </a:r>
        </a:p>
      </dsp:txBody>
      <dsp:txXfrm>
        <a:off x="255316" y="825"/>
        <a:ext cx="1954596" cy="1172758"/>
      </dsp:txXfrm>
    </dsp:sp>
    <dsp:sp modelId="{E06E15D9-675A-495D-82BF-F70EBF33BDF6}">
      <dsp:nvSpPr>
        <dsp:cNvPr id="0" name=""/>
        <dsp:cNvSpPr/>
      </dsp:nvSpPr>
      <dsp:spPr>
        <a:xfrm>
          <a:off x="2405373" y="825"/>
          <a:ext cx="1954596" cy="1172758"/>
        </a:xfrm>
        <a:prstGeom prst="rect">
          <a:avLst/>
        </a:prstGeom>
        <a:solidFill>
          <a:schemeClr val="accent4">
            <a:hueOff val="59671"/>
            <a:satOff val="0"/>
            <a:lumOff val="-1481"/>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A2: 2017 - Broken Authentication</a:t>
          </a:r>
        </a:p>
      </dsp:txBody>
      <dsp:txXfrm>
        <a:off x="2405373" y="825"/>
        <a:ext cx="1954596" cy="1172758"/>
      </dsp:txXfrm>
    </dsp:sp>
    <dsp:sp modelId="{77DED48D-E40E-41C7-9D3B-3CFDA85928CE}">
      <dsp:nvSpPr>
        <dsp:cNvPr id="0" name=""/>
        <dsp:cNvSpPr/>
      </dsp:nvSpPr>
      <dsp:spPr>
        <a:xfrm>
          <a:off x="4555429" y="825"/>
          <a:ext cx="1954596" cy="1172758"/>
        </a:xfrm>
        <a:prstGeom prst="rect">
          <a:avLst/>
        </a:prstGeom>
        <a:solidFill>
          <a:schemeClr val="accent4">
            <a:hueOff val="119343"/>
            <a:satOff val="0"/>
            <a:lumOff val="-296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A3: 2017- Sensitive Data Exposure</a:t>
          </a:r>
        </a:p>
      </dsp:txBody>
      <dsp:txXfrm>
        <a:off x="4555429" y="825"/>
        <a:ext cx="1954596" cy="1172758"/>
      </dsp:txXfrm>
    </dsp:sp>
    <dsp:sp modelId="{A7AB97FF-ECB5-4532-B602-861D1A2F7ABC}">
      <dsp:nvSpPr>
        <dsp:cNvPr id="0" name=""/>
        <dsp:cNvSpPr/>
      </dsp:nvSpPr>
      <dsp:spPr>
        <a:xfrm>
          <a:off x="6705486" y="825"/>
          <a:ext cx="1954596" cy="1172758"/>
        </a:xfrm>
        <a:prstGeom prst="rect">
          <a:avLst/>
        </a:prstGeom>
        <a:solidFill>
          <a:schemeClr val="accent4">
            <a:hueOff val="179014"/>
            <a:satOff val="0"/>
            <a:lumOff val="-4444"/>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A4: 2017 – XML External Entities (XXE)</a:t>
          </a:r>
        </a:p>
      </dsp:txBody>
      <dsp:txXfrm>
        <a:off x="6705486" y="825"/>
        <a:ext cx="1954596" cy="1172758"/>
      </dsp:txXfrm>
    </dsp:sp>
    <dsp:sp modelId="{8D825BDA-C52E-49D3-8372-953DEF28061A}">
      <dsp:nvSpPr>
        <dsp:cNvPr id="0" name=""/>
        <dsp:cNvSpPr/>
      </dsp:nvSpPr>
      <dsp:spPr>
        <a:xfrm>
          <a:off x="255316" y="1369043"/>
          <a:ext cx="1954596" cy="1172758"/>
        </a:xfrm>
        <a:prstGeom prst="rect">
          <a:avLst/>
        </a:prstGeom>
        <a:solidFill>
          <a:schemeClr val="accent4">
            <a:hueOff val="238686"/>
            <a:satOff val="0"/>
            <a:lumOff val="-5926"/>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A5: 2017 – Broken Access Control</a:t>
          </a:r>
        </a:p>
      </dsp:txBody>
      <dsp:txXfrm>
        <a:off x="255316" y="1369043"/>
        <a:ext cx="1954596" cy="1172758"/>
      </dsp:txXfrm>
    </dsp:sp>
    <dsp:sp modelId="{61EA8A1C-68C1-4DD5-A332-0FD64238452F}">
      <dsp:nvSpPr>
        <dsp:cNvPr id="0" name=""/>
        <dsp:cNvSpPr/>
      </dsp:nvSpPr>
      <dsp:spPr>
        <a:xfrm>
          <a:off x="2405373" y="1369043"/>
          <a:ext cx="1954596" cy="1172758"/>
        </a:xfrm>
        <a:prstGeom prst="rect">
          <a:avLst/>
        </a:prstGeom>
        <a:solidFill>
          <a:schemeClr val="accent4">
            <a:hueOff val="298357"/>
            <a:satOff val="0"/>
            <a:lumOff val="-7407"/>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A6: 2017 – Security Misconfiguration</a:t>
          </a:r>
        </a:p>
      </dsp:txBody>
      <dsp:txXfrm>
        <a:off x="2405373" y="1369043"/>
        <a:ext cx="1954596" cy="1172758"/>
      </dsp:txXfrm>
    </dsp:sp>
    <dsp:sp modelId="{7C6CEF36-33EF-4A86-871A-CFADA3DCA28C}">
      <dsp:nvSpPr>
        <dsp:cNvPr id="0" name=""/>
        <dsp:cNvSpPr/>
      </dsp:nvSpPr>
      <dsp:spPr>
        <a:xfrm>
          <a:off x="4555429" y="1369043"/>
          <a:ext cx="1954596" cy="1172758"/>
        </a:xfrm>
        <a:prstGeom prst="rect">
          <a:avLst/>
        </a:prstGeom>
        <a:solidFill>
          <a:schemeClr val="accent4">
            <a:hueOff val="358029"/>
            <a:satOff val="0"/>
            <a:lumOff val="-8889"/>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A7: 2017 – Cross Site Scripting</a:t>
          </a:r>
        </a:p>
      </dsp:txBody>
      <dsp:txXfrm>
        <a:off x="4555429" y="1369043"/>
        <a:ext cx="1954596" cy="1172758"/>
      </dsp:txXfrm>
    </dsp:sp>
    <dsp:sp modelId="{89353469-EB4E-477B-95CF-4BB42605449C}">
      <dsp:nvSpPr>
        <dsp:cNvPr id="0" name=""/>
        <dsp:cNvSpPr/>
      </dsp:nvSpPr>
      <dsp:spPr>
        <a:xfrm>
          <a:off x="6705486" y="1369043"/>
          <a:ext cx="1954596" cy="1172758"/>
        </a:xfrm>
        <a:prstGeom prst="rect">
          <a:avLst/>
        </a:prstGeom>
        <a:solidFill>
          <a:schemeClr val="accent4">
            <a:hueOff val="417700"/>
            <a:satOff val="0"/>
            <a:lumOff val="-10370"/>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A8: 2017 – Insecure Deserialization </a:t>
          </a:r>
        </a:p>
      </dsp:txBody>
      <dsp:txXfrm>
        <a:off x="6705486" y="1369043"/>
        <a:ext cx="1954596" cy="1172758"/>
      </dsp:txXfrm>
    </dsp:sp>
    <dsp:sp modelId="{E77B87B8-7E5A-4C9B-8507-A4503859FE21}">
      <dsp:nvSpPr>
        <dsp:cNvPr id="0" name=""/>
        <dsp:cNvSpPr/>
      </dsp:nvSpPr>
      <dsp:spPr>
        <a:xfrm>
          <a:off x="1714501" y="2737261"/>
          <a:ext cx="1954596" cy="1172758"/>
        </a:xfrm>
        <a:prstGeom prst="rect">
          <a:avLst/>
        </a:prstGeom>
        <a:solidFill>
          <a:schemeClr val="accent4">
            <a:hueOff val="477371"/>
            <a:satOff val="0"/>
            <a:lumOff val="-11852"/>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A9: 2017 - Using Components with Known Vulnerabilities</a:t>
          </a:r>
        </a:p>
      </dsp:txBody>
      <dsp:txXfrm>
        <a:off x="1714501" y="2737261"/>
        <a:ext cx="1954596" cy="1172758"/>
      </dsp:txXfrm>
    </dsp:sp>
    <dsp:sp modelId="{D11C2A0E-B020-4E82-AC0A-97DFF27F11C3}">
      <dsp:nvSpPr>
        <dsp:cNvPr id="0" name=""/>
        <dsp:cNvSpPr/>
      </dsp:nvSpPr>
      <dsp:spPr>
        <a:xfrm>
          <a:off x="4027102" y="2737261"/>
          <a:ext cx="1954596" cy="1172758"/>
        </a:xfrm>
        <a:prstGeom prst="rect">
          <a:avLst/>
        </a:prstGeom>
        <a:solidFill>
          <a:schemeClr val="accent4">
            <a:hueOff val="537043"/>
            <a:satOff val="0"/>
            <a:lumOff val="-13333"/>
            <a:alphaOff val="0"/>
          </a:schemeClr>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Tahoma" panose="020B0604030504040204" pitchFamily="34" charset="0"/>
              <a:ea typeface="Tahoma" panose="020B0604030504040204" pitchFamily="34" charset="0"/>
              <a:cs typeface="Tahoma" panose="020B0604030504040204" pitchFamily="34" charset="0"/>
            </a:rPr>
            <a:t>A10: 2017 -Insufficient Logging &amp; Monitoring</a:t>
          </a:r>
        </a:p>
      </dsp:txBody>
      <dsp:txXfrm>
        <a:off x="4027102" y="2737261"/>
        <a:ext cx="1954596" cy="117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47EBE-A15D-4C22-B937-41021BC092E3}">
      <dsp:nvSpPr>
        <dsp:cNvPr id="0" name=""/>
        <dsp:cNvSpPr/>
      </dsp:nvSpPr>
      <dsp:spPr>
        <a:xfrm>
          <a:off x="0" y="347249"/>
          <a:ext cx="8305800" cy="8741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12420" rIns="644622"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t>Means credentials have to go with every request</a:t>
          </a:r>
        </a:p>
        <a:p>
          <a:pPr marL="114300" lvl="1" indent="-114300" algn="l" defTabSz="666750">
            <a:lnSpc>
              <a:spcPct val="90000"/>
            </a:lnSpc>
            <a:spcBef>
              <a:spcPct val="0"/>
            </a:spcBef>
            <a:spcAft>
              <a:spcPct val="15000"/>
            </a:spcAft>
            <a:buChar char="•"/>
          </a:pPr>
          <a:r>
            <a:rPr lang="en-US" sz="1500" b="0" kern="1200" dirty="0"/>
            <a:t>Should use TLS for everything requiring authentication</a:t>
          </a:r>
        </a:p>
      </dsp:txBody>
      <dsp:txXfrm>
        <a:off x="0" y="347249"/>
        <a:ext cx="8305800" cy="874125"/>
      </dsp:txXfrm>
    </dsp:sp>
    <dsp:sp modelId="{C1CCF742-3354-40B0-8547-149D5B45EAE5}">
      <dsp:nvSpPr>
        <dsp:cNvPr id="0" name=""/>
        <dsp:cNvSpPr/>
      </dsp:nvSpPr>
      <dsp:spPr>
        <a:xfrm>
          <a:off x="415290" y="125849"/>
          <a:ext cx="5814060" cy="4428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lumMod val="10000"/>
                </a:schemeClr>
              </a:solidFill>
            </a:rPr>
            <a:t>HTTP is a “stateless” protocol</a:t>
          </a:r>
          <a:endParaRPr lang="en-US" sz="2000" b="0" kern="1200" dirty="0">
            <a:solidFill>
              <a:schemeClr val="bg1">
                <a:lumMod val="10000"/>
              </a:schemeClr>
            </a:solidFill>
          </a:endParaRPr>
        </a:p>
      </dsp:txBody>
      <dsp:txXfrm>
        <a:off x="436906" y="147465"/>
        <a:ext cx="5770828" cy="399568"/>
      </dsp:txXfrm>
    </dsp:sp>
    <dsp:sp modelId="{1BE3829A-B36B-4166-B2D8-8596D466B3AD}">
      <dsp:nvSpPr>
        <dsp:cNvPr id="0" name=""/>
        <dsp:cNvSpPr/>
      </dsp:nvSpPr>
      <dsp:spPr>
        <a:xfrm>
          <a:off x="0" y="1523774"/>
          <a:ext cx="8305800" cy="1134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12420" rIns="644622"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t>SESSION ID used to track state since HTTP doesn’t</a:t>
          </a:r>
        </a:p>
        <a:p>
          <a:pPr marL="228600" lvl="2" indent="-114300" algn="l" defTabSz="666750">
            <a:lnSpc>
              <a:spcPct val="90000"/>
            </a:lnSpc>
            <a:spcBef>
              <a:spcPct val="0"/>
            </a:spcBef>
            <a:spcAft>
              <a:spcPct val="15000"/>
            </a:spcAft>
            <a:buChar char="•"/>
          </a:pPr>
          <a:r>
            <a:rPr lang="en-US" sz="1500" b="0" kern="1200" dirty="0"/>
            <a:t>and it is just as good as credentials to an attacker</a:t>
          </a:r>
        </a:p>
        <a:p>
          <a:pPr marL="114300" lvl="1" indent="-114300" algn="l" defTabSz="666750">
            <a:lnSpc>
              <a:spcPct val="90000"/>
            </a:lnSpc>
            <a:spcBef>
              <a:spcPct val="0"/>
            </a:spcBef>
            <a:spcAft>
              <a:spcPct val="15000"/>
            </a:spcAft>
            <a:buChar char="•"/>
          </a:pPr>
          <a:r>
            <a:rPr lang="en-US" sz="1500" b="0" kern="1200" dirty="0"/>
            <a:t>SESSION ID is typically exposed on the network, in browser, in logs, …</a:t>
          </a:r>
        </a:p>
      </dsp:txBody>
      <dsp:txXfrm>
        <a:off x="0" y="1523774"/>
        <a:ext cx="8305800" cy="1134000"/>
      </dsp:txXfrm>
    </dsp:sp>
    <dsp:sp modelId="{F18F51E8-D932-4C66-B789-743280E530A8}">
      <dsp:nvSpPr>
        <dsp:cNvPr id="0" name=""/>
        <dsp:cNvSpPr/>
      </dsp:nvSpPr>
      <dsp:spPr>
        <a:xfrm>
          <a:off x="415290" y="1302374"/>
          <a:ext cx="5814060" cy="4428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lumMod val="10000"/>
                </a:schemeClr>
              </a:solidFill>
            </a:rPr>
            <a:t>Session management flaws</a:t>
          </a:r>
          <a:endParaRPr lang="en-US" sz="2000" b="0" kern="1200" dirty="0">
            <a:solidFill>
              <a:schemeClr val="bg1">
                <a:lumMod val="10000"/>
              </a:schemeClr>
            </a:solidFill>
          </a:endParaRPr>
        </a:p>
      </dsp:txBody>
      <dsp:txXfrm>
        <a:off x="436906" y="1323990"/>
        <a:ext cx="5770828" cy="399568"/>
      </dsp:txXfrm>
    </dsp:sp>
    <dsp:sp modelId="{A16841A0-9150-49EB-A1DB-7E1C3B9A3F71}">
      <dsp:nvSpPr>
        <dsp:cNvPr id="0" name=""/>
        <dsp:cNvSpPr/>
      </dsp:nvSpPr>
      <dsp:spPr>
        <a:xfrm>
          <a:off x="0" y="2960174"/>
          <a:ext cx="8305800" cy="8505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12420" rIns="644622"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t>Change my password, remember my password, forgot my password, secret question, logout, email address, etc…</a:t>
          </a:r>
        </a:p>
      </dsp:txBody>
      <dsp:txXfrm>
        <a:off x="0" y="2960174"/>
        <a:ext cx="8305800" cy="850500"/>
      </dsp:txXfrm>
    </dsp:sp>
    <dsp:sp modelId="{F9359673-9E66-491D-9A3F-80FEBC5DD5B5}">
      <dsp:nvSpPr>
        <dsp:cNvPr id="0" name=""/>
        <dsp:cNvSpPr/>
      </dsp:nvSpPr>
      <dsp:spPr>
        <a:xfrm>
          <a:off x="415290" y="2738775"/>
          <a:ext cx="5814060" cy="4428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lumMod val="10000"/>
                </a:schemeClr>
              </a:solidFill>
            </a:rPr>
            <a:t>Beware the side-doors</a:t>
          </a:r>
          <a:endParaRPr lang="en-US" sz="2000" b="0" kern="1200" dirty="0">
            <a:solidFill>
              <a:schemeClr val="bg1">
                <a:lumMod val="10000"/>
              </a:schemeClr>
            </a:solidFill>
          </a:endParaRPr>
        </a:p>
      </dsp:txBody>
      <dsp:txXfrm>
        <a:off x="436906" y="2760391"/>
        <a:ext cx="5770828" cy="399568"/>
      </dsp:txXfrm>
    </dsp:sp>
    <dsp:sp modelId="{5EFBF7D3-C76B-451F-8F43-50FE2D1F4264}">
      <dsp:nvSpPr>
        <dsp:cNvPr id="0" name=""/>
        <dsp:cNvSpPr/>
      </dsp:nvSpPr>
      <dsp:spPr>
        <a:xfrm>
          <a:off x="0" y="4113075"/>
          <a:ext cx="8305800" cy="63787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12420" rIns="644622"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t>User accounts compromised or user sessions hijacked</a:t>
          </a:r>
        </a:p>
      </dsp:txBody>
      <dsp:txXfrm>
        <a:off x="0" y="4113075"/>
        <a:ext cx="8305800" cy="637875"/>
      </dsp:txXfrm>
    </dsp:sp>
    <dsp:sp modelId="{909709D9-B61A-4632-8587-2587842CC1EE}">
      <dsp:nvSpPr>
        <dsp:cNvPr id="0" name=""/>
        <dsp:cNvSpPr/>
      </dsp:nvSpPr>
      <dsp:spPr>
        <a:xfrm>
          <a:off x="415290" y="3891675"/>
          <a:ext cx="5814060" cy="4428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889000">
            <a:lnSpc>
              <a:spcPct val="90000"/>
            </a:lnSpc>
            <a:spcBef>
              <a:spcPct val="0"/>
            </a:spcBef>
            <a:spcAft>
              <a:spcPct val="35000"/>
            </a:spcAft>
            <a:buNone/>
          </a:pPr>
          <a:r>
            <a:rPr lang="en-US" sz="2000" b="0" kern="1200">
              <a:solidFill>
                <a:schemeClr val="bg1">
                  <a:lumMod val="10000"/>
                </a:schemeClr>
              </a:solidFill>
            </a:rPr>
            <a:t>Typical Impact</a:t>
          </a:r>
          <a:endParaRPr lang="en-US" sz="2000" b="0" kern="1200" dirty="0">
            <a:solidFill>
              <a:schemeClr val="bg1">
                <a:lumMod val="10000"/>
              </a:schemeClr>
            </a:solidFill>
          </a:endParaRPr>
        </a:p>
      </dsp:txBody>
      <dsp:txXfrm>
        <a:off x="436906" y="3913291"/>
        <a:ext cx="5770828"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5766A-AD1A-4BD8-AF7D-FE5A11A1E61A}">
      <dsp:nvSpPr>
        <dsp:cNvPr id="0" name=""/>
        <dsp:cNvSpPr/>
      </dsp:nvSpPr>
      <dsp:spPr>
        <a:xfrm>
          <a:off x="0" y="168299"/>
          <a:ext cx="8305800" cy="2205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208280" rIns="644622" bIns="113792" numCol="1" spcCol="1270" anchor="t" anchorCtr="0">
          <a:noAutofit/>
        </a:bodyPr>
        <a:lstStyle/>
        <a:p>
          <a:pPr marL="171450" lvl="1" indent="-171450" algn="l" defTabSz="800100">
            <a:lnSpc>
              <a:spcPct val="90000"/>
            </a:lnSpc>
            <a:spcBef>
              <a:spcPct val="0"/>
            </a:spcBef>
            <a:spcAft>
              <a:spcPct val="15000"/>
            </a:spcAft>
            <a:buChar char="•"/>
          </a:pPr>
          <a:r>
            <a:rPr lang="en-US" sz="1800" b="0" kern="1200" dirty="0"/>
            <a:t>Failure to identify all sensitive data</a:t>
          </a:r>
        </a:p>
        <a:p>
          <a:pPr marL="171450" lvl="1" indent="-171450" algn="l" defTabSz="800100">
            <a:lnSpc>
              <a:spcPct val="90000"/>
            </a:lnSpc>
            <a:spcBef>
              <a:spcPct val="0"/>
            </a:spcBef>
            <a:spcAft>
              <a:spcPct val="15000"/>
            </a:spcAft>
            <a:buChar char="•"/>
          </a:pPr>
          <a:r>
            <a:rPr lang="en-US" sz="1800" b="0" kern="1200" dirty="0"/>
            <a:t>Failure to identify all the places that this sensitive data gets stored</a:t>
          </a:r>
        </a:p>
        <a:p>
          <a:pPr marL="342900" lvl="2" indent="-171450" algn="l" defTabSz="711200">
            <a:lnSpc>
              <a:spcPct val="90000"/>
            </a:lnSpc>
            <a:spcBef>
              <a:spcPct val="0"/>
            </a:spcBef>
            <a:spcAft>
              <a:spcPct val="15000"/>
            </a:spcAft>
            <a:buChar char="•"/>
          </a:pPr>
          <a:r>
            <a:rPr lang="en-US" sz="1600" b="0" kern="1200" dirty="0"/>
            <a:t>Databases, files, directories, log files, backups, etc.</a:t>
          </a:r>
        </a:p>
        <a:p>
          <a:pPr marL="171450" lvl="1" indent="-171450" algn="l" defTabSz="711200">
            <a:lnSpc>
              <a:spcPct val="90000"/>
            </a:lnSpc>
            <a:spcBef>
              <a:spcPct val="0"/>
            </a:spcBef>
            <a:spcAft>
              <a:spcPct val="15000"/>
            </a:spcAft>
            <a:buChar char="•"/>
          </a:pPr>
          <a:r>
            <a:rPr lang="en-GB" sz="1600" b="0" kern="1200" dirty="0"/>
            <a:t>Failure to identify all the places that this sensitive data is sent</a:t>
          </a:r>
          <a:endParaRPr lang="en-US" sz="1600" b="0" kern="1200" dirty="0"/>
        </a:p>
        <a:p>
          <a:pPr marL="342900" lvl="2" indent="-171450" algn="l" defTabSz="711200">
            <a:lnSpc>
              <a:spcPct val="90000"/>
            </a:lnSpc>
            <a:spcBef>
              <a:spcPct val="0"/>
            </a:spcBef>
            <a:spcAft>
              <a:spcPct val="15000"/>
            </a:spcAft>
            <a:buChar char="•"/>
          </a:pPr>
          <a:r>
            <a:rPr lang="en-GB" sz="1600" b="0" kern="1200" dirty="0"/>
            <a:t>On the web, to backend databases, to business partners, internal communications</a:t>
          </a:r>
        </a:p>
        <a:p>
          <a:pPr marL="171450" lvl="1" indent="-171450" algn="l" defTabSz="800100">
            <a:lnSpc>
              <a:spcPct val="90000"/>
            </a:lnSpc>
            <a:spcBef>
              <a:spcPct val="0"/>
            </a:spcBef>
            <a:spcAft>
              <a:spcPct val="15000"/>
            </a:spcAft>
            <a:buChar char="•"/>
          </a:pPr>
          <a:r>
            <a:rPr lang="en-US" sz="1800" b="0" kern="1200" dirty="0"/>
            <a:t>Failure to properly protect this data in every location</a:t>
          </a:r>
        </a:p>
      </dsp:txBody>
      <dsp:txXfrm>
        <a:off x="0" y="168299"/>
        <a:ext cx="8305800" cy="2205000"/>
      </dsp:txXfrm>
    </dsp:sp>
    <dsp:sp modelId="{5C1B0F61-0110-42A2-8473-2313298D993C}">
      <dsp:nvSpPr>
        <dsp:cNvPr id="0" name=""/>
        <dsp:cNvSpPr/>
      </dsp:nvSpPr>
      <dsp:spPr>
        <a:xfrm>
          <a:off x="415290" y="20699"/>
          <a:ext cx="5814060" cy="2952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Storing and transmitting sensitive data insecurely</a:t>
          </a:r>
          <a:endParaRPr lang="en-US" sz="1800" b="0" kern="1200" dirty="0">
            <a:solidFill>
              <a:schemeClr val="bg1">
                <a:lumMod val="10000"/>
              </a:schemeClr>
            </a:solidFill>
          </a:endParaRPr>
        </a:p>
      </dsp:txBody>
      <dsp:txXfrm>
        <a:off x="429700" y="35109"/>
        <a:ext cx="5785240" cy="266380"/>
      </dsp:txXfrm>
    </dsp:sp>
    <dsp:sp modelId="{1DA5C2A3-D57B-47CF-BECF-2056B3723615}">
      <dsp:nvSpPr>
        <dsp:cNvPr id="0" name=""/>
        <dsp:cNvSpPr/>
      </dsp:nvSpPr>
      <dsp:spPr>
        <a:xfrm>
          <a:off x="0" y="2574899"/>
          <a:ext cx="8305800" cy="2205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208280" rIns="644622" bIns="113792"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t>Attackers access or modify confidential or private information</a:t>
          </a:r>
        </a:p>
        <a:p>
          <a:pPr marL="342900" lvl="2" indent="-171450" algn="l" defTabSz="711200">
            <a:lnSpc>
              <a:spcPct val="90000"/>
            </a:lnSpc>
            <a:spcBef>
              <a:spcPct val="0"/>
            </a:spcBef>
            <a:spcAft>
              <a:spcPct val="15000"/>
            </a:spcAft>
            <a:buChar char="•"/>
          </a:pPr>
          <a:r>
            <a:rPr lang="en-US" sz="1600" b="0" kern="1200" dirty="0" err="1"/>
            <a:t>e.g</a:t>
          </a:r>
          <a:r>
            <a:rPr lang="en-US" sz="1600" b="0" kern="1200" dirty="0"/>
            <a:t>, credit cards, health care records, financial data (yours or your customers)</a:t>
          </a:r>
        </a:p>
        <a:p>
          <a:pPr marL="171450" lvl="1" indent="-171450" algn="l" defTabSz="755650">
            <a:lnSpc>
              <a:spcPct val="90000"/>
            </a:lnSpc>
            <a:spcBef>
              <a:spcPct val="0"/>
            </a:spcBef>
            <a:spcAft>
              <a:spcPct val="15000"/>
            </a:spcAft>
            <a:buChar char="•"/>
          </a:pPr>
          <a:r>
            <a:rPr lang="en-US" sz="1700" b="0" kern="1200" dirty="0"/>
            <a:t>Attackers extract secrets to use in additional attacks</a:t>
          </a:r>
        </a:p>
        <a:p>
          <a:pPr marL="171450" lvl="1" indent="-171450" algn="l" defTabSz="755650">
            <a:lnSpc>
              <a:spcPct val="90000"/>
            </a:lnSpc>
            <a:spcBef>
              <a:spcPct val="0"/>
            </a:spcBef>
            <a:spcAft>
              <a:spcPct val="15000"/>
            </a:spcAft>
            <a:buChar char="•"/>
          </a:pPr>
          <a:r>
            <a:rPr lang="en-US" sz="1700" b="0" kern="1200" dirty="0"/>
            <a:t>Company embarrassment, customer dissatisfaction, and loss of trust</a:t>
          </a:r>
        </a:p>
        <a:p>
          <a:pPr marL="171450" lvl="1" indent="-171450" algn="l" defTabSz="755650">
            <a:lnSpc>
              <a:spcPct val="90000"/>
            </a:lnSpc>
            <a:spcBef>
              <a:spcPct val="0"/>
            </a:spcBef>
            <a:spcAft>
              <a:spcPct val="15000"/>
            </a:spcAft>
            <a:buChar char="•"/>
          </a:pPr>
          <a:r>
            <a:rPr lang="en-US" sz="1700" b="0" kern="1200" dirty="0"/>
            <a:t>Expense of cleaning up the incident, such as forensics, sending apology letters, reissuing thousands of credit cards, providing identity theft insurance</a:t>
          </a:r>
        </a:p>
        <a:p>
          <a:pPr marL="171450" lvl="1" indent="-171450" algn="l" defTabSz="755650">
            <a:lnSpc>
              <a:spcPct val="90000"/>
            </a:lnSpc>
            <a:spcBef>
              <a:spcPct val="0"/>
            </a:spcBef>
            <a:spcAft>
              <a:spcPct val="15000"/>
            </a:spcAft>
            <a:buChar char="•"/>
          </a:pPr>
          <a:r>
            <a:rPr lang="en-US" sz="1700" b="0" kern="1200" dirty="0"/>
            <a:t>Business gets sued and/or fined</a:t>
          </a:r>
        </a:p>
      </dsp:txBody>
      <dsp:txXfrm>
        <a:off x="0" y="2574899"/>
        <a:ext cx="8305800" cy="2205000"/>
      </dsp:txXfrm>
    </dsp:sp>
    <dsp:sp modelId="{E74937B4-1212-49F2-B1AE-BE62171B1040}">
      <dsp:nvSpPr>
        <dsp:cNvPr id="0" name=""/>
        <dsp:cNvSpPr/>
      </dsp:nvSpPr>
      <dsp:spPr>
        <a:xfrm>
          <a:off x="415290" y="2427299"/>
          <a:ext cx="5814060" cy="29520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Typical Impact</a:t>
          </a:r>
          <a:endParaRPr lang="en-US" sz="1800" b="0" kern="1200" dirty="0">
            <a:solidFill>
              <a:schemeClr val="bg1">
                <a:lumMod val="10000"/>
              </a:schemeClr>
            </a:solidFill>
          </a:endParaRPr>
        </a:p>
      </dsp:txBody>
      <dsp:txXfrm>
        <a:off x="429700" y="2441709"/>
        <a:ext cx="5785240" cy="2663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E1C1E-A996-4C6E-81FD-9B6C7C5D15AA}">
      <dsp:nvSpPr>
        <dsp:cNvPr id="0" name=""/>
        <dsp:cNvSpPr/>
      </dsp:nvSpPr>
      <dsp:spPr>
        <a:xfrm>
          <a:off x="0" y="459946"/>
          <a:ext cx="8305800" cy="963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0904"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t>This is part of enforcing proper “authorization”</a:t>
          </a:r>
          <a:br>
            <a:rPr lang="en-US" sz="1700" b="0" kern="1200" dirty="0"/>
          </a:br>
          <a:endParaRPr lang="en-US" sz="1700" b="0" kern="1200" dirty="0"/>
        </a:p>
      </dsp:txBody>
      <dsp:txXfrm>
        <a:off x="0" y="459946"/>
        <a:ext cx="8305800" cy="963900"/>
      </dsp:txXfrm>
    </dsp:sp>
    <dsp:sp modelId="{6C2FA632-2CF5-4117-93CB-769B9CFF34E2}">
      <dsp:nvSpPr>
        <dsp:cNvPr id="0" name=""/>
        <dsp:cNvSpPr/>
      </dsp:nvSpPr>
      <dsp:spPr>
        <a:xfrm>
          <a:off x="415290" y="82813"/>
          <a:ext cx="5814060" cy="628052"/>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55650">
            <a:lnSpc>
              <a:spcPct val="90000"/>
            </a:lnSpc>
            <a:spcBef>
              <a:spcPct val="0"/>
            </a:spcBef>
            <a:spcAft>
              <a:spcPct val="35000"/>
            </a:spcAft>
            <a:buNone/>
          </a:pPr>
          <a:r>
            <a:rPr lang="en-US" sz="1700" b="0" kern="1200" dirty="0">
              <a:solidFill>
                <a:schemeClr val="bg1">
                  <a:lumMod val="10000"/>
                </a:schemeClr>
              </a:solidFill>
            </a:rPr>
            <a:t>How do you protect access to URLs (pages)?</a:t>
          </a:r>
        </a:p>
        <a:p>
          <a:pPr marL="0" lvl="0" indent="0" algn="l" defTabSz="755650">
            <a:lnSpc>
              <a:spcPct val="90000"/>
            </a:lnSpc>
            <a:spcBef>
              <a:spcPct val="0"/>
            </a:spcBef>
            <a:spcAft>
              <a:spcPct val="35000"/>
            </a:spcAft>
            <a:buNone/>
          </a:pPr>
          <a:r>
            <a:rPr lang="en-US" sz="1700" b="0" kern="1200" dirty="0">
              <a:solidFill>
                <a:schemeClr val="bg1">
                  <a:lumMod val="10000"/>
                </a:schemeClr>
              </a:solidFill>
            </a:rPr>
            <a:t>Or functions referenced by a URL plus parameters ?</a:t>
          </a:r>
        </a:p>
      </dsp:txBody>
      <dsp:txXfrm>
        <a:off x="445949" y="113472"/>
        <a:ext cx="5752742" cy="566734"/>
      </dsp:txXfrm>
    </dsp:sp>
    <dsp:sp modelId="{8BADFEB2-6D9F-4FF6-8A19-62EDB3764F20}">
      <dsp:nvSpPr>
        <dsp:cNvPr id="0" name=""/>
        <dsp:cNvSpPr/>
      </dsp:nvSpPr>
      <dsp:spPr>
        <a:xfrm>
          <a:off x="0" y="1766566"/>
          <a:ext cx="8305800" cy="128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0904"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t>Displaying only authorized links and menu choices</a:t>
          </a:r>
        </a:p>
        <a:p>
          <a:pPr marL="171450" lvl="1" indent="-171450" algn="l" defTabSz="755650">
            <a:lnSpc>
              <a:spcPct val="90000"/>
            </a:lnSpc>
            <a:spcBef>
              <a:spcPct val="0"/>
            </a:spcBef>
            <a:spcAft>
              <a:spcPct val="15000"/>
            </a:spcAft>
            <a:buChar char="•"/>
          </a:pPr>
          <a:r>
            <a:rPr lang="en-US" sz="1700" b="0" kern="1200" dirty="0"/>
            <a:t>This is called presentation layer access control, and doesn’t work</a:t>
          </a:r>
        </a:p>
        <a:p>
          <a:pPr marL="171450" lvl="1" indent="-171450" algn="l" defTabSz="755650">
            <a:lnSpc>
              <a:spcPct val="90000"/>
            </a:lnSpc>
            <a:spcBef>
              <a:spcPct val="0"/>
            </a:spcBef>
            <a:spcAft>
              <a:spcPct val="15000"/>
            </a:spcAft>
            <a:buChar char="•"/>
          </a:pPr>
          <a:r>
            <a:rPr lang="en-US" sz="1700" b="0" kern="1200" dirty="0"/>
            <a:t>Attacker simply forges direct access to ‘unauthorized’ pages</a:t>
          </a:r>
        </a:p>
      </dsp:txBody>
      <dsp:txXfrm>
        <a:off x="0" y="1766566"/>
        <a:ext cx="8305800" cy="1285200"/>
      </dsp:txXfrm>
    </dsp:sp>
    <dsp:sp modelId="{E99EF9FE-3701-498A-8BA9-D48F9D0B7694}">
      <dsp:nvSpPr>
        <dsp:cNvPr id="0" name=""/>
        <dsp:cNvSpPr/>
      </dsp:nvSpPr>
      <dsp:spPr>
        <a:xfrm>
          <a:off x="415290" y="1515646"/>
          <a:ext cx="5814060" cy="5018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55650">
            <a:lnSpc>
              <a:spcPct val="90000"/>
            </a:lnSpc>
            <a:spcBef>
              <a:spcPct val="0"/>
            </a:spcBef>
            <a:spcAft>
              <a:spcPct val="35000"/>
            </a:spcAft>
            <a:buNone/>
          </a:pPr>
          <a:r>
            <a:rPr lang="en-US" sz="1700" b="0" kern="1200" dirty="0">
              <a:solidFill>
                <a:schemeClr val="bg1">
                  <a:lumMod val="10000"/>
                </a:schemeClr>
              </a:solidFill>
            </a:rPr>
            <a:t>A common mistake …</a:t>
          </a:r>
        </a:p>
      </dsp:txBody>
      <dsp:txXfrm>
        <a:off x="439788" y="1540144"/>
        <a:ext cx="5765064" cy="452844"/>
      </dsp:txXfrm>
    </dsp:sp>
    <dsp:sp modelId="{915708CD-BBB6-4A68-9BC9-DB6571647522}">
      <dsp:nvSpPr>
        <dsp:cNvPr id="0" name=""/>
        <dsp:cNvSpPr/>
      </dsp:nvSpPr>
      <dsp:spPr>
        <a:xfrm>
          <a:off x="0" y="3394486"/>
          <a:ext cx="8305800" cy="1285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54076" rIns="644622" bIns="120904" numCol="1" spcCol="1270" anchor="t" anchorCtr="0">
          <a:noAutofit/>
        </a:bodyPr>
        <a:lstStyle/>
        <a:p>
          <a:pPr marL="171450" lvl="1" indent="-171450" algn="l" defTabSz="755650">
            <a:lnSpc>
              <a:spcPct val="90000"/>
            </a:lnSpc>
            <a:spcBef>
              <a:spcPct val="0"/>
            </a:spcBef>
            <a:spcAft>
              <a:spcPct val="15000"/>
            </a:spcAft>
            <a:buChar char="•"/>
          </a:pPr>
          <a:r>
            <a:rPr lang="en-US" sz="1700" b="0" kern="1200" dirty="0"/>
            <a:t>Attackers invoke functions and services they’re not authorized for</a:t>
          </a:r>
        </a:p>
        <a:p>
          <a:pPr marL="171450" lvl="1" indent="-171450" algn="l" defTabSz="755650">
            <a:lnSpc>
              <a:spcPct val="90000"/>
            </a:lnSpc>
            <a:spcBef>
              <a:spcPct val="0"/>
            </a:spcBef>
            <a:spcAft>
              <a:spcPct val="15000"/>
            </a:spcAft>
            <a:buChar char="•"/>
          </a:pPr>
          <a:r>
            <a:rPr lang="en-US" sz="1700" b="0" kern="1200" dirty="0"/>
            <a:t>Access other user’s accounts and data</a:t>
          </a:r>
        </a:p>
        <a:p>
          <a:pPr marL="171450" lvl="1" indent="-171450" algn="l" defTabSz="755650">
            <a:lnSpc>
              <a:spcPct val="90000"/>
            </a:lnSpc>
            <a:spcBef>
              <a:spcPct val="0"/>
            </a:spcBef>
            <a:spcAft>
              <a:spcPct val="15000"/>
            </a:spcAft>
            <a:buChar char="•"/>
          </a:pPr>
          <a:r>
            <a:rPr lang="en-US" sz="1700" b="0" kern="1200" dirty="0"/>
            <a:t>Perform privileged actions</a:t>
          </a:r>
        </a:p>
      </dsp:txBody>
      <dsp:txXfrm>
        <a:off x="0" y="3394486"/>
        <a:ext cx="8305800" cy="1285200"/>
      </dsp:txXfrm>
    </dsp:sp>
    <dsp:sp modelId="{FFCB1FAB-F343-4497-9E31-9572963F7F19}">
      <dsp:nvSpPr>
        <dsp:cNvPr id="0" name=""/>
        <dsp:cNvSpPr/>
      </dsp:nvSpPr>
      <dsp:spPr>
        <a:xfrm>
          <a:off x="415290" y="3143566"/>
          <a:ext cx="5814060" cy="5018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55650">
            <a:lnSpc>
              <a:spcPct val="90000"/>
            </a:lnSpc>
            <a:spcBef>
              <a:spcPct val="0"/>
            </a:spcBef>
            <a:spcAft>
              <a:spcPct val="35000"/>
            </a:spcAft>
            <a:buNone/>
          </a:pPr>
          <a:r>
            <a:rPr lang="en-US" sz="1700" b="0" kern="1200" dirty="0">
              <a:solidFill>
                <a:schemeClr val="bg1">
                  <a:lumMod val="10000"/>
                </a:schemeClr>
              </a:solidFill>
            </a:rPr>
            <a:t>Typical Impact</a:t>
          </a:r>
        </a:p>
      </dsp:txBody>
      <dsp:txXfrm>
        <a:off x="439788" y="3168064"/>
        <a:ext cx="5765064" cy="452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F7C22-C156-4422-8525-0A545ED4C504}">
      <dsp:nvSpPr>
        <dsp:cNvPr id="0" name=""/>
        <dsp:cNvSpPr/>
      </dsp:nvSpPr>
      <dsp:spPr>
        <a:xfrm>
          <a:off x="0" y="327389"/>
          <a:ext cx="8305800"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Everywhere from the OS up through the App Server</a:t>
          </a:r>
        </a:p>
      </dsp:txBody>
      <dsp:txXfrm>
        <a:off x="0" y="327389"/>
        <a:ext cx="8305800" cy="680400"/>
      </dsp:txXfrm>
    </dsp:sp>
    <dsp:sp modelId="{81D35B1F-F0E3-4725-B400-A577F938A213}">
      <dsp:nvSpPr>
        <dsp:cNvPr id="0" name=""/>
        <dsp:cNvSpPr/>
      </dsp:nvSpPr>
      <dsp:spPr>
        <a:xfrm>
          <a:off x="415290" y="91229"/>
          <a:ext cx="5814060" cy="47232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Web applications rely on a secure foundation</a:t>
          </a:r>
        </a:p>
      </dsp:txBody>
      <dsp:txXfrm>
        <a:off x="438347" y="114286"/>
        <a:ext cx="5767946" cy="426206"/>
      </dsp:txXfrm>
    </dsp:sp>
    <dsp:sp modelId="{CCDB3E22-943D-404B-BF55-8047EAE663CD}">
      <dsp:nvSpPr>
        <dsp:cNvPr id="0" name=""/>
        <dsp:cNvSpPr/>
      </dsp:nvSpPr>
      <dsp:spPr>
        <a:xfrm>
          <a:off x="0" y="1330349"/>
          <a:ext cx="8305800" cy="932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Think of all the places your source code goes</a:t>
          </a:r>
        </a:p>
        <a:p>
          <a:pPr marL="171450" lvl="1" indent="-171450" algn="l" defTabSz="711200">
            <a:lnSpc>
              <a:spcPct val="90000"/>
            </a:lnSpc>
            <a:spcBef>
              <a:spcPct val="0"/>
            </a:spcBef>
            <a:spcAft>
              <a:spcPct val="15000"/>
            </a:spcAft>
            <a:buChar char="•"/>
          </a:pPr>
          <a:r>
            <a:rPr lang="en-US" sz="1600" b="0" kern="1200" dirty="0"/>
            <a:t>Security should not require secret source code</a:t>
          </a:r>
        </a:p>
      </dsp:txBody>
      <dsp:txXfrm>
        <a:off x="0" y="1330349"/>
        <a:ext cx="8305800" cy="932400"/>
      </dsp:txXfrm>
    </dsp:sp>
    <dsp:sp modelId="{4AD83E07-8135-4BBF-83EC-C2681495B6CF}">
      <dsp:nvSpPr>
        <dsp:cNvPr id="0" name=""/>
        <dsp:cNvSpPr/>
      </dsp:nvSpPr>
      <dsp:spPr>
        <a:xfrm>
          <a:off x="415290" y="1094189"/>
          <a:ext cx="5814060" cy="47232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Is your source code a secret?</a:t>
          </a:r>
        </a:p>
      </dsp:txBody>
      <dsp:txXfrm>
        <a:off x="438347" y="1117246"/>
        <a:ext cx="5767946" cy="426206"/>
      </dsp:txXfrm>
    </dsp:sp>
    <dsp:sp modelId="{DCBCDB98-C757-4689-9F6B-70E0011D9F85}">
      <dsp:nvSpPr>
        <dsp:cNvPr id="0" name=""/>
        <dsp:cNvSpPr/>
      </dsp:nvSpPr>
      <dsp:spPr>
        <a:xfrm>
          <a:off x="0" y="2585309"/>
          <a:ext cx="8305800" cy="6804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All credentials should change in production</a:t>
          </a:r>
        </a:p>
      </dsp:txBody>
      <dsp:txXfrm>
        <a:off x="0" y="2585309"/>
        <a:ext cx="8305800" cy="680400"/>
      </dsp:txXfrm>
    </dsp:sp>
    <dsp:sp modelId="{CE997AAB-C747-47BE-BF0D-3C349B350A34}">
      <dsp:nvSpPr>
        <dsp:cNvPr id="0" name=""/>
        <dsp:cNvSpPr/>
      </dsp:nvSpPr>
      <dsp:spPr>
        <a:xfrm>
          <a:off x="415290" y="2349149"/>
          <a:ext cx="5814060" cy="47232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CM must extend to all parts of the application</a:t>
          </a:r>
        </a:p>
      </dsp:txBody>
      <dsp:txXfrm>
        <a:off x="438347" y="2372206"/>
        <a:ext cx="5767946" cy="426206"/>
      </dsp:txXfrm>
    </dsp:sp>
    <dsp:sp modelId="{6D0AC900-0593-413C-A71E-482F5973FA10}">
      <dsp:nvSpPr>
        <dsp:cNvPr id="0" name=""/>
        <dsp:cNvSpPr/>
      </dsp:nvSpPr>
      <dsp:spPr>
        <a:xfrm>
          <a:off x="0" y="3588270"/>
          <a:ext cx="8305800" cy="11592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t>Install backdoor through missing OS or server patch</a:t>
          </a:r>
        </a:p>
        <a:p>
          <a:pPr marL="171450" lvl="1" indent="-171450" algn="l" defTabSz="711200">
            <a:lnSpc>
              <a:spcPct val="90000"/>
            </a:lnSpc>
            <a:spcBef>
              <a:spcPct val="0"/>
            </a:spcBef>
            <a:spcAft>
              <a:spcPct val="15000"/>
            </a:spcAft>
            <a:buChar char="•"/>
          </a:pPr>
          <a:r>
            <a:rPr lang="en-US" sz="1600" b="0" kern="1200" dirty="0"/>
            <a:t>Unauthorized access to default accounts, application functionality or data, or unused but accessible functionality due to poor server configuration</a:t>
          </a:r>
        </a:p>
      </dsp:txBody>
      <dsp:txXfrm>
        <a:off x="0" y="3588270"/>
        <a:ext cx="8305800" cy="1159200"/>
      </dsp:txXfrm>
    </dsp:sp>
    <dsp:sp modelId="{15A3D0E0-2610-4B9F-9AFF-82D0A0087D6E}">
      <dsp:nvSpPr>
        <dsp:cNvPr id="0" name=""/>
        <dsp:cNvSpPr/>
      </dsp:nvSpPr>
      <dsp:spPr>
        <a:xfrm>
          <a:off x="415290" y="3352110"/>
          <a:ext cx="5814060" cy="47232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Typical Impact</a:t>
          </a:r>
        </a:p>
      </dsp:txBody>
      <dsp:txXfrm>
        <a:off x="438347" y="3375167"/>
        <a:ext cx="5767946" cy="426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195990"/>
          <a:ext cx="8763000" cy="982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249936" rIns="91440"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Some vulnerable components (e.g., framework libraries) can be identified and exploited with automated tools</a:t>
          </a:r>
        </a:p>
        <a:p>
          <a:pPr marL="114300" lvl="1" indent="-114300" algn="l" defTabSz="622300">
            <a:lnSpc>
              <a:spcPct val="90000"/>
            </a:lnSpc>
            <a:spcBef>
              <a:spcPct val="0"/>
            </a:spcBef>
            <a:spcAft>
              <a:spcPct val="15000"/>
            </a:spcAft>
            <a:buChar char="•"/>
          </a:pPr>
          <a:r>
            <a:rPr lang="en-US" sz="1400" b="0" kern="1200" dirty="0"/>
            <a:t>This expands the threat agent pool beyond targeted attackers to include chaotic actors</a:t>
          </a:r>
        </a:p>
      </dsp:txBody>
      <dsp:txXfrm>
        <a:off x="0" y="195990"/>
        <a:ext cx="8763000" cy="982800"/>
      </dsp:txXfrm>
    </dsp:sp>
    <dsp:sp modelId="{81A8D53A-045C-48B3-8F34-733007B211D3}">
      <dsp:nvSpPr>
        <dsp:cNvPr id="0" name=""/>
        <dsp:cNvSpPr/>
      </dsp:nvSpPr>
      <dsp:spPr>
        <a:xfrm>
          <a:off x="438150" y="20459"/>
          <a:ext cx="6134100" cy="3542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Vulnerable Components Are Common</a:t>
          </a:r>
        </a:p>
      </dsp:txBody>
      <dsp:txXfrm>
        <a:off x="455443" y="37752"/>
        <a:ext cx="6099514" cy="319654"/>
      </dsp:txXfrm>
    </dsp:sp>
    <dsp:sp modelId="{283E2ADF-9E12-4337-96DE-E31FAE70CFE0}">
      <dsp:nvSpPr>
        <dsp:cNvPr id="0" name=""/>
        <dsp:cNvSpPr/>
      </dsp:nvSpPr>
      <dsp:spPr>
        <a:xfrm>
          <a:off x="0" y="1422299"/>
          <a:ext cx="8763000" cy="774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249936" rIns="680106" bIns="99568" numCol="1" spcCol="1270" anchor="t" anchorCtr="0">
          <a:noAutofit/>
        </a:bodyPr>
        <a:lstStyle/>
        <a:p>
          <a:pPr marL="114300" lvl="1" indent="-114300" algn="l" defTabSz="622300">
            <a:lnSpc>
              <a:spcPct val="90000"/>
            </a:lnSpc>
            <a:spcBef>
              <a:spcPct val="0"/>
            </a:spcBef>
            <a:spcAft>
              <a:spcPct val="15000"/>
            </a:spcAft>
            <a:buChar char="•"/>
          </a:pPr>
          <a:r>
            <a:rPr lang="en-US" sz="1400" b="0" kern="1200"/>
            <a:t>Commercial 3rd party s/w components</a:t>
          </a:r>
          <a:endParaRPr lang="en-US" sz="1400" b="0" kern="1200" dirty="0"/>
        </a:p>
        <a:p>
          <a:pPr marL="114300" lvl="1" indent="-114300" algn="l" defTabSz="622300">
            <a:lnSpc>
              <a:spcPct val="90000"/>
            </a:lnSpc>
            <a:spcBef>
              <a:spcPct val="0"/>
            </a:spcBef>
            <a:spcAft>
              <a:spcPct val="15000"/>
            </a:spcAft>
            <a:buChar char="•"/>
          </a:pPr>
          <a:r>
            <a:rPr lang="en-US" sz="1400" b="0" kern="1200" dirty="0"/>
            <a:t>Open source s/w - Refer to Open Source Software policy for definition.</a:t>
          </a:r>
        </a:p>
      </dsp:txBody>
      <dsp:txXfrm>
        <a:off x="0" y="1422299"/>
        <a:ext cx="8763000" cy="774900"/>
      </dsp:txXfrm>
    </dsp:sp>
    <dsp:sp modelId="{113676CA-F308-4C84-A887-F499B3FF5A9B}">
      <dsp:nvSpPr>
        <dsp:cNvPr id="0" name=""/>
        <dsp:cNvSpPr/>
      </dsp:nvSpPr>
      <dsp:spPr>
        <a:xfrm>
          <a:off x="438150" y="1245179"/>
          <a:ext cx="6134100" cy="3542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Scope</a:t>
          </a:r>
        </a:p>
      </dsp:txBody>
      <dsp:txXfrm>
        <a:off x="455443" y="1262472"/>
        <a:ext cx="6099514" cy="319654"/>
      </dsp:txXfrm>
    </dsp:sp>
    <dsp:sp modelId="{3EE93D49-400E-44AF-8E6B-7B9430869BBE}">
      <dsp:nvSpPr>
        <dsp:cNvPr id="0" name=""/>
        <dsp:cNvSpPr/>
      </dsp:nvSpPr>
      <dsp:spPr>
        <a:xfrm>
          <a:off x="0" y="2439120"/>
          <a:ext cx="8763000" cy="7749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249936" rIns="680106" bIns="99568" numCol="1" spcCol="1270" anchor="t" anchorCtr="0">
          <a:noAutofit/>
        </a:bodyPr>
        <a:lstStyle/>
        <a:p>
          <a:pPr marL="114300" lvl="1" indent="-114300" algn="l" defTabSz="622300">
            <a:lnSpc>
              <a:spcPct val="90000"/>
            </a:lnSpc>
            <a:spcBef>
              <a:spcPct val="0"/>
            </a:spcBef>
            <a:spcAft>
              <a:spcPct val="15000"/>
            </a:spcAft>
            <a:buChar char="•"/>
          </a:pPr>
          <a:r>
            <a:rPr lang="en-GB" sz="1400" b="0" kern="1200" dirty="0"/>
            <a:t>Full range of weaknesses is possible, including injection, broken access control, XSS ...</a:t>
          </a:r>
          <a:endParaRPr lang="en-US" sz="1400" b="0" kern="1200" dirty="0"/>
        </a:p>
        <a:p>
          <a:pPr marL="114300" lvl="1" indent="-114300" algn="l" defTabSz="622300">
            <a:lnSpc>
              <a:spcPct val="90000"/>
            </a:lnSpc>
            <a:spcBef>
              <a:spcPct val="0"/>
            </a:spcBef>
            <a:spcAft>
              <a:spcPct val="15000"/>
            </a:spcAft>
            <a:buChar char="•"/>
          </a:pPr>
          <a:r>
            <a:rPr lang="en-GB" sz="1400" b="0" kern="1200" dirty="0"/>
            <a:t>The impact could range from minimal to complete host takeover and data compromise</a:t>
          </a:r>
          <a:endParaRPr lang="en-US" sz="1400" b="0" kern="1200" dirty="0"/>
        </a:p>
      </dsp:txBody>
      <dsp:txXfrm>
        <a:off x="0" y="2439120"/>
        <a:ext cx="8763000" cy="774900"/>
      </dsp:txXfrm>
    </dsp:sp>
    <dsp:sp modelId="{16705340-0965-4EB0-9C8F-0B8BAEF7B685}">
      <dsp:nvSpPr>
        <dsp:cNvPr id="0" name=""/>
        <dsp:cNvSpPr/>
      </dsp:nvSpPr>
      <dsp:spPr>
        <a:xfrm>
          <a:off x="438150" y="2262000"/>
          <a:ext cx="6134100" cy="3542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chemeClr val="bg1">
                  <a:lumMod val="10000"/>
                </a:schemeClr>
              </a:solidFill>
            </a:rPr>
            <a:t>Typical Impact</a:t>
          </a:r>
        </a:p>
      </dsp:txBody>
      <dsp:txXfrm>
        <a:off x="455443" y="2279293"/>
        <a:ext cx="6099514" cy="319654"/>
      </dsp:txXfrm>
    </dsp:sp>
    <dsp:sp modelId="{2DF15BEC-495D-4960-98E3-6851DDEFA260}">
      <dsp:nvSpPr>
        <dsp:cNvPr id="0" name=""/>
        <dsp:cNvSpPr/>
      </dsp:nvSpPr>
      <dsp:spPr>
        <a:xfrm>
          <a:off x="0" y="3455940"/>
          <a:ext cx="8763000" cy="11718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249936" rIns="680106" bIns="99568" numCol="1" spcCol="1270" anchor="t" anchorCtr="0">
          <a:noAutofit/>
        </a:bodyPr>
        <a:lstStyle/>
        <a:p>
          <a:pPr marL="114300" lvl="1" indent="-114300" algn="l" defTabSz="622300">
            <a:lnSpc>
              <a:spcPct val="90000"/>
            </a:lnSpc>
            <a:spcBef>
              <a:spcPct val="0"/>
            </a:spcBef>
            <a:spcAft>
              <a:spcPct val="15000"/>
            </a:spcAft>
            <a:buChar char="•"/>
          </a:pPr>
          <a:r>
            <a:rPr lang="en-GB" sz="1400" b="0" kern="1200" dirty="0"/>
            <a:t>Virtually every application has these issues because most development teams don’t focus on ensuring their components/libraries are up to date</a:t>
          </a:r>
          <a:endParaRPr lang="en-US" sz="1400" b="0" kern="1200" dirty="0"/>
        </a:p>
        <a:p>
          <a:pPr marL="114300" lvl="1" indent="-114300" algn="l" defTabSz="622300">
            <a:lnSpc>
              <a:spcPct val="90000"/>
            </a:lnSpc>
            <a:spcBef>
              <a:spcPct val="0"/>
            </a:spcBef>
            <a:spcAft>
              <a:spcPct val="15000"/>
            </a:spcAft>
            <a:buChar char="•"/>
          </a:pPr>
          <a:r>
            <a:rPr lang="en-GB" sz="1400" b="0" kern="1200" dirty="0"/>
            <a:t>In many cases,  the developers don’t even know all the components they are using, never mind their versions. Component dependencies make things even worse</a:t>
          </a:r>
          <a:endParaRPr lang="en-US" sz="1400" b="0" kern="1200" dirty="0"/>
        </a:p>
      </dsp:txBody>
      <dsp:txXfrm>
        <a:off x="0" y="3455940"/>
        <a:ext cx="8763000" cy="1171800"/>
      </dsp:txXfrm>
    </dsp:sp>
    <dsp:sp modelId="{6B06592A-EDA7-4878-BC11-63C637D81324}">
      <dsp:nvSpPr>
        <dsp:cNvPr id="0" name=""/>
        <dsp:cNvSpPr/>
      </dsp:nvSpPr>
      <dsp:spPr>
        <a:xfrm>
          <a:off x="438150" y="3278820"/>
          <a:ext cx="6134100" cy="354240"/>
        </a:xfrm>
        <a:prstGeom prst="roundRect">
          <a:avLst/>
        </a:prstGeom>
        <a:solidFill>
          <a:srgbClr val="FFFFFF"/>
        </a:solidFill>
        <a:ln>
          <a:solidFill>
            <a:schemeClr val="bg1">
              <a:lumMod val="75000"/>
            </a:schemeClr>
          </a:solid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marL="0" lvl="0" indent="0" algn="l" defTabSz="711200">
            <a:lnSpc>
              <a:spcPct val="90000"/>
            </a:lnSpc>
            <a:spcBef>
              <a:spcPct val="0"/>
            </a:spcBef>
            <a:spcAft>
              <a:spcPct val="35000"/>
            </a:spcAft>
            <a:buNone/>
          </a:pPr>
          <a:r>
            <a:rPr lang="en-US" sz="1600" b="0" kern="1200" dirty="0">
              <a:solidFill>
                <a:srgbClr val="000000"/>
              </a:solidFill>
            </a:rPr>
            <a:t>Widespread</a:t>
          </a:r>
        </a:p>
      </dsp:txBody>
      <dsp:txXfrm>
        <a:off x="455443" y="3296113"/>
        <a:ext cx="6099514"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1E2463-71FA-4B94-865A-771299C22F5D}" type="datetimeFigureOut">
              <a:rPr lang="en-US" smtClean="0"/>
              <a:t>7/22/2019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459109F-AD9B-4970-A4CE-9A97556321AF}" type="slidenum">
              <a:rPr lang="en-US" smtClean="0"/>
              <a:t>‹#›</a:t>
            </a:fld>
            <a:endParaRPr lang="en-US" dirty="0"/>
          </a:p>
        </p:txBody>
      </p:sp>
    </p:spTree>
    <p:extLst>
      <p:ext uri="{BB962C8B-B14F-4D97-AF65-F5344CB8AC3E}">
        <p14:creationId xmlns:p14="http://schemas.microsoft.com/office/powerpoint/2010/main" val="3952238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D964F34-BF8D-4C55-85D5-09C073D64729}" type="slidenum">
              <a:rPr lang="en-US" smtClean="0"/>
              <a:pPr>
                <a:defRPr/>
              </a:pPr>
              <a:t>1</a:t>
            </a:fld>
            <a:endParaRPr lang="en-US"/>
          </a:p>
        </p:txBody>
      </p:sp>
    </p:spTree>
    <p:extLst>
      <p:ext uri="{BB962C8B-B14F-4D97-AF65-F5344CB8AC3E}">
        <p14:creationId xmlns:p14="http://schemas.microsoft.com/office/powerpoint/2010/main" val="27349765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59109F-AD9B-4970-A4CE-9A97556321AF}" type="slidenum">
              <a:rPr lang="en-US" smtClean="0"/>
              <a:t>12</a:t>
            </a:fld>
            <a:endParaRPr lang="en-US" dirty="0"/>
          </a:p>
        </p:txBody>
      </p:sp>
    </p:spTree>
    <p:extLst>
      <p:ext uri="{BB962C8B-B14F-4D97-AF65-F5344CB8AC3E}">
        <p14:creationId xmlns:p14="http://schemas.microsoft.com/office/powerpoint/2010/main" val="11023838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3.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age - with test">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348" y="1143000"/>
            <a:ext cx="3228975" cy="287655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116" y="4191000"/>
            <a:ext cx="1371600" cy="120015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954" y="4191000"/>
            <a:ext cx="1371600" cy="1200150"/>
          </a:xfrm>
          <a:prstGeom prst="rect">
            <a:avLst/>
          </a:prstGeom>
        </p:spPr>
      </p:pic>
      <p:sp>
        <p:nvSpPr>
          <p:cNvPr id="35" name="Text Placeholder 34"/>
          <p:cNvSpPr>
            <a:spLocks noGrp="1"/>
          </p:cNvSpPr>
          <p:nvPr>
            <p:ph type="body" sz="quarter" idx="12" hasCustomPrompt="1"/>
          </p:nvPr>
        </p:nvSpPr>
        <p:spPr>
          <a:xfrm>
            <a:off x="6007716"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36" name="Text Placeholder 34"/>
          <p:cNvSpPr>
            <a:spLocks noGrp="1"/>
          </p:cNvSpPr>
          <p:nvPr>
            <p:ph type="body" sz="quarter" idx="13" hasCustomPrompt="1"/>
          </p:nvPr>
        </p:nvSpPr>
        <p:spPr>
          <a:xfrm>
            <a:off x="7557554"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2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sp>
        <p:nvSpPr>
          <p:cNvPr id="24"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25" name="Text Placeholder 8"/>
          <p:cNvSpPr>
            <a:spLocks noGrp="1"/>
          </p:cNvSpPr>
          <p:nvPr>
            <p:ph type="body" sz="quarter" idx="15"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27" name="Text Placeholder 5"/>
          <p:cNvSpPr>
            <a:spLocks noGrp="1"/>
          </p:cNvSpPr>
          <p:nvPr>
            <p:ph type="body" sz="quarter" idx="16"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29"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16"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58613110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VIEW - correct response">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924628" y="3124200"/>
            <a:ext cx="3294744" cy="1030514"/>
          </a:xfrm>
          <a:prstGeom prst="rect">
            <a:avLst/>
          </a:prstGeom>
        </p:spPr>
        <p:txBody>
          <a:bodyPr anchor="ctr"/>
          <a:lstStyle>
            <a:lvl1pPr marL="0" indent="0" algn="ctr">
              <a:buNone/>
              <a:defRPr sz="2000" baseline="0"/>
            </a:lvl1pPr>
          </a:lstStyle>
          <a:p>
            <a:pPr lvl="0"/>
            <a:r>
              <a:rPr lang="en-US" dirty="0"/>
              <a:t>That’s right!</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896" y="3409043"/>
            <a:ext cx="510896" cy="801914"/>
          </a:xfrm>
          <a:prstGeom prst="rect">
            <a:avLst/>
          </a:prstGeom>
        </p:spPr>
      </p:pic>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2"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Correct</a:t>
            </a:r>
          </a:p>
        </p:txBody>
      </p:sp>
      <p:sp>
        <p:nvSpPr>
          <p:cNvPr id="14"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Continue</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57344522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REVIEW - invalid answer">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286000" y="3124200"/>
            <a:ext cx="4572000" cy="1030514"/>
          </a:xfrm>
          <a:prstGeom prst="rect">
            <a:avLst/>
          </a:prstGeom>
        </p:spPr>
        <p:txBody>
          <a:bodyPr anchor="ctr"/>
          <a:lstStyle>
            <a:lvl1pPr marL="0" indent="0" algn="ctr">
              <a:buNone/>
              <a:defRPr sz="2000" baseline="0"/>
            </a:lvl1pPr>
          </a:lstStyle>
          <a:p>
            <a:pPr lvl="0"/>
            <a:r>
              <a:rPr lang="en-US" dirty="0"/>
              <a:t>You must complete the question before submitting.</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1"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Invalid Answer</a:t>
            </a:r>
          </a:p>
        </p:txBody>
      </p:sp>
      <p:sp>
        <p:nvSpPr>
          <p:cNvPr id="12"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OK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0682022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373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5577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8096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119914"/>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9"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3419218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5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00689"/>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233925"/>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267161"/>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333633"/>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15" name="Text Placeholder 24"/>
          <p:cNvSpPr>
            <a:spLocks noGrp="1"/>
          </p:cNvSpPr>
          <p:nvPr>
            <p:ph type="body" sz="quarter" idx="14" hasCustomPrompt="1"/>
          </p:nvPr>
        </p:nvSpPr>
        <p:spPr>
          <a:xfrm>
            <a:off x="1981200" y="4300397"/>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10" name="Text Placeholder 3"/>
          <p:cNvSpPr>
            <a:spLocks noGrp="1"/>
          </p:cNvSpPr>
          <p:nvPr>
            <p:ph type="body" sz="quarter" idx="15"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795737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7707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30911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43430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8"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06892986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GRATULATIONS - tes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10" name="TextBox 9"/>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11" name="Rectangle 10"/>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take the test.</a:t>
            </a:r>
          </a:p>
        </p:txBody>
      </p:sp>
      <p:sp>
        <p:nvSpPr>
          <p:cNvPr id="12"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9"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71934646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GRATULATIONS - acknowledgemen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7" name="TextBox 6"/>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9"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2" name="Rectangle 1"/>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go to the final acknowledgement.</a:t>
            </a:r>
          </a:p>
        </p:txBody>
      </p:sp>
      <p:sp>
        <p:nvSpPr>
          <p:cNvPr id="10"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86848428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GRATULATIONS - exi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7" name="TextBox 6"/>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9"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2" name="Rectangle 1"/>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exit the course.</a:t>
            </a:r>
          </a:p>
        </p:txBody>
      </p:sp>
      <p:sp>
        <p:nvSpPr>
          <p:cNvPr id="10"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412566579"/>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LAIN slid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BLANK SLIDE</a:t>
            </a:r>
          </a:p>
        </p:txBody>
      </p:sp>
      <p:sp>
        <p:nvSpPr>
          <p:cNvPr id="4"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336051981"/>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06D379C-DD85-46D8-8B74-DCE11A6E7397}" type="datetime1">
              <a:rPr lang="en-US" smtClean="0"/>
              <a:t>7/22/2019</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ADA8F14-8BB1-473B-92D7-FF74D699A821}" type="slidenum">
              <a:rPr lang="en-US" smtClean="0"/>
              <a:t>‹#›</a:t>
            </a:fld>
            <a:endParaRPr lang="en-US" dirty="0"/>
          </a:p>
        </p:txBody>
      </p:sp>
      <p:sp>
        <p:nvSpPr>
          <p:cNvPr id="7" name="Slide Number Placeholder 2"/>
          <p:cNvSpPr txBox="1">
            <a:spLocks/>
          </p:cNvSpPr>
          <p:nvPr userDrawn="1"/>
        </p:nvSpPr>
        <p:spPr>
          <a:xfrm>
            <a:off x="8382000" y="6400800"/>
            <a:ext cx="685800" cy="2286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4134353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age - no tes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348" y="1143000"/>
            <a:ext cx="3228975" cy="28765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4035" y="4191000"/>
            <a:ext cx="1371600" cy="1200150"/>
          </a:xfrm>
          <a:prstGeom prst="rect">
            <a:avLst/>
          </a:prstGeom>
        </p:spPr>
      </p:pic>
      <p:sp>
        <p:nvSpPr>
          <p:cNvPr id="28"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30"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35" name="Text Placeholder 34"/>
          <p:cNvSpPr>
            <a:spLocks noGrp="1"/>
          </p:cNvSpPr>
          <p:nvPr>
            <p:ph type="body" sz="quarter" idx="12" hasCustomPrompt="1"/>
          </p:nvPr>
        </p:nvSpPr>
        <p:spPr>
          <a:xfrm>
            <a:off x="6782635"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14" name="Text Placeholder 8"/>
          <p:cNvSpPr>
            <a:spLocks noGrp="1"/>
          </p:cNvSpPr>
          <p:nvPr>
            <p:ph type="body" sz="quarter" idx="13"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6" name="Text Placeholder 5"/>
          <p:cNvSpPr>
            <a:spLocks noGrp="1"/>
          </p:cNvSpPr>
          <p:nvPr>
            <p:ph type="body" sz="quarter" idx="14"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15" name="Text Placeholder 3"/>
          <p:cNvSpPr>
            <a:spLocks noGrp="1"/>
          </p:cNvSpPr>
          <p:nvPr>
            <p:ph type="body" sz="quarter" idx="15"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7251662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3214F36-A7F1-46AC-87B0-FAE16F44C5FB}" type="datetimeFigureOut">
              <a:rPr lang="en-US" smtClean="0"/>
              <a:t>7/22/2019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15861311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214F36-A7F1-46AC-87B0-FAE16F44C5FB}" type="datetimeFigureOut">
              <a:rPr lang="en-US" smtClean="0"/>
              <a:t>7/22/2019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31168019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214F36-A7F1-46AC-87B0-FAE16F44C5FB}" type="datetimeFigureOut">
              <a:rPr lang="en-US" smtClean="0"/>
              <a:t>7/22/2019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39732831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214F36-A7F1-46AC-87B0-FAE16F44C5FB}" type="datetimeFigureOut">
              <a:rPr lang="en-US" smtClean="0"/>
              <a:t>7/22/2019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1490828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214F36-A7F1-46AC-87B0-FAE16F44C5FB}" type="datetimeFigureOut">
              <a:rPr lang="en-US" smtClean="0"/>
              <a:t>7/22/2019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25604248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214F36-A7F1-46AC-87B0-FAE16F44C5FB}" type="datetimeFigureOut">
              <a:rPr lang="en-US" smtClean="0"/>
              <a:t>7/22/2019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12142857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214F36-A7F1-46AC-87B0-FAE16F44C5FB}" type="datetimeFigureOut">
              <a:rPr lang="en-US" smtClean="0"/>
              <a:t>7/22/2019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39859135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73049"/>
            <a:ext cx="3008313"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4"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214F36-A7F1-46AC-87B0-FAE16F44C5FB}" type="datetimeFigureOut">
              <a:rPr lang="en-US" smtClean="0"/>
              <a:t>7/22/2019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25159907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4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9"/>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3214F36-A7F1-46AC-87B0-FAE16F44C5FB}" type="datetimeFigureOut">
              <a:rPr lang="en-US" smtClean="0"/>
              <a:t>7/22/2019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16390853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214F36-A7F1-46AC-87B0-FAE16F44C5FB}" type="datetimeFigureOut">
              <a:rPr lang="en-US" smtClean="0"/>
              <a:t>7/22/2019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492765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ub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SLIDE TITLE</a:t>
            </a:r>
          </a:p>
        </p:txBody>
      </p:sp>
      <p:sp>
        <p:nvSpPr>
          <p:cNvPr id="9"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CLICK TO EDIT SUBTITLE</a:t>
            </a:r>
          </a:p>
        </p:txBody>
      </p:sp>
      <p:sp>
        <p:nvSpPr>
          <p:cNvPr id="13" name="Text Placeholder 12"/>
          <p:cNvSpPr>
            <a:spLocks noGrp="1"/>
          </p:cNvSpPr>
          <p:nvPr>
            <p:ph type="body" sz="quarter" idx="11" hasCustomPrompt="1"/>
          </p:nvPr>
        </p:nvSpPr>
        <p:spPr>
          <a:xfrm>
            <a:off x="152400" y="1219200"/>
            <a:ext cx="8839200" cy="914400"/>
          </a:xfrm>
          <a:prstGeom prst="rect">
            <a:avLst/>
          </a:prstGeom>
        </p:spPr>
        <p:txBody>
          <a:bodyPr/>
          <a:lstStyle>
            <a:lvl1pPr marL="0" indent="0">
              <a:buNone/>
              <a:defRPr sz="1800" baseline="0"/>
            </a:lvl1pPr>
          </a:lstStyle>
          <a:p>
            <a:pPr lvl="0"/>
            <a:r>
              <a:rPr lang="en-US" dirty="0"/>
              <a:t>Click to edit slide content</a:t>
            </a:r>
          </a:p>
        </p:txBody>
      </p:sp>
      <p:sp>
        <p:nvSpPr>
          <p:cNvPr id="8"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116801961"/>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214F36-A7F1-46AC-87B0-FAE16F44C5FB}" type="datetimeFigureOut">
              <a:rPr lang="en-US" smtClean="0"/>
              <a:t>7/22/2019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DA8F14-8BB1-473B-92D7-FF74D699A821}" type="slidenum">
              <a:rPr lang="en-US" smtClean="0"/>
              <a:t>‹#›</a:t>
            </a:fld>
            <a:endParaRPr lang="en-US"/>
          </a:p>
        </p:txBody>
      </p:sp>
    </p:spTree>
    <p:extLst>
      <p:ext uri="{BB962C8B-B14F-4D97-AF65-F5344CB8AC3E}">
        <p14:creationId xmlns:p14="http://schemas.microsoft.com/office/powerpoint/2010/main" val="3341921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age - with test">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348" y="1143000"/>
            <a:ext cx="3228975" cy="287655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116" y="4191000"/>
            <a:ext cx="1371600" cy="120015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954" y="4191000"/>
            <a:ext cx="1371600" cy="1200150"/>
          </a:xfrm>
          <a:prstGeom prst="rect">
            <a:avLst/>
          </a:prstGeom>
        </p:spPr>
      </p:pic>
      <p:sp>
        <p:nvSpPr>
          <p:cNvPr id="35" name="Text Placeholder 34"/>
          <p:cNvSpPr>
            <a:spLocks noGrp="1"/>
          </p:cNvSpPr>
          <p:nvPr>
            <p:ph type="body" sz="quarter" idx="12" hasCustomPrompt="1"/>
          </p:nvPr>
        </p:nvSpPr>
        <p:spPr>
          <a:xfrm>
            <a:off x="6007716"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36" name="Text Placeholder 34"/>
          <p:cNvSpPr>
            <a:spLocks noGrp="1"/>
          </p:cNvSpPr>
          <p:nvPr>
            <p:ph type="body" sz="quarter" idx="13" hasCustomPrompt="1"/>
          </p:nvPr>
        </p:nvSpPr>
        <p:spPr>
          <a:xfrm>
            <a:off x="7557554"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2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sp>
        <p:nvSpPr>
          <p:cNvPr id="24"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25" name="Text Placeholder 8"/>
          <p:cNvSpPr>
            <a:spLocks noGrp="1"/>
          </p:cNvSpPr>
          <p:nvPr>
            <p:ph type="body" sz="quarter" idx="15"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27" name="Text Placeholder 5"/>
          <p:cNvSpPr>
            <a:spLocks noGrp="1"/>
          </p:cNvSpPr>
          <p:nvPr>
            <p:ph type="body" sz="quarter" idx="16"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29"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16"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5861311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page - with test">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5348" y="1143000"/>
            <a:ext cx="3228975" cy="287655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9116" y="4191000"/>
            <a:ext cx="1371600" cy="120015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8954" y="4191000"/>
            <a:ext cx="1371600" cy="1200150"/>
          </a:xfrm>
          <a:prstGeom prst="rect">
            <a:avLst/>
          </a:prstGeom>
        </p:spPr>
      </p:pic>
      <p:sp>
        <p:nvSpPr>
          <p:cNvPr id="35" name="Text Placeholder 34"/>
          <p:cNvSpPr>
            <a:spLocks noGrp="1"/>
          </p:cNvSpPr>
          <p:nvPr>
            <p:ph type="body" sz="quarter" idx="12" hasCustomPrompt="1"/>
          </p:nvPr>
        </p:nvSpPr>
        <p:spPr>
          <a:xfrm>
            <a:off x="6007716"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36" name="Text Placeholder 34"/>
          <p:cNvSpPr>
            <a:spLocks noGrp="1"/>
          </p:cNvSpPr>
          <p:nvPr>
            <p:ph type="body" sz="quarter" idx="13" hasCustomPrompt="1"/>
          </p:nvPr>
        </p:nvSpPr>
        <p:spPr>
          <a:xfrm>
            <a:off x="7557554"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2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sp>
        <p:nvSpPr>
          <p:cNvPr id="24"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25" name="Text Placeholder 8"/>
          <p:cNvSpPr>
            <a:spLocks noGrp="1"/>
          </p:cNvSpPr>
          <p:nvPr>
            <p:ph type="body" sz="quarter" idx="15"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27" name="Text Placeholder 5"/>
          <p:cNvSpPr>
            <a:spLocks noGrp="1"/>
          </p:cNvSpPr>
          <p:nvPr>
            <p:ph type="body" sz="quarter" idx="16"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29"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586131105"/>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page - no tes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5348" y="1143000"/>
            <a:ext cx="3228975" cy="28765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4035" y="4191000"/>
            <a:ext cx="1371600" cy="1200150"/>
          </a:xfrm>
          <a:prstGeom prst="rect">
            <a:avLst/>
          </a:prstGeom>
        </p:spPr>
      </p:pic>
      <p:sp>
        <p:nvSpPr>
          <p:cNvPr id="28"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30"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35" name="Text Placeholder 34"/>
          <p:cNvSpPr>
            <a:spLocks noGrp="1"/>
          </p:cNvSpPr>
          <p:nvPr>
            <p:ph type="body" sz="quarter" idx="12" hasCustomPrompt="1"/>
          </p:nvPr>
        </p:nvSpPr>
        <p:spPr>
          <a:xfrm>
            <a:off x="6782635"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14" name="Text Placeholder 8"/>
          <p:cNvSpPr>
            <a:spLocks noGrp="1"/>
          </p:cNvSpPr>
          <p:nvPr>
            <p:ph type="body" sz="quarter" idx="13"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6" name="Text Placeholder 5"/>
          <p:cNvSpPr>
            <a:spLocks noGrp="1"/>
          </p:cNvSpPr>
          <p:nvPr>
            <p:ph type="body" sz="quarter" idx="14"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72516628"/>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bitle and 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SLIDE TITLE</a:t>
            </a:r>
          </a:p>
        </p:txBody>
      </p:sp>
      <p:sp>
        <p:nvSpPr>
          <p:cNvPr id="9"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CLICK TO EDIT SUBTITLE</a:t>
            </a:r>
          </a:p>
        </p:txBody>
      </p:sp>
      <p:sp>
        <p:nvSpPr>
          <p:cNvPr id="13" name="Text Placeholder 12"/>
          <p:cNvSpPr>
            <a:spLocks noGrp="1"/>
          </p:cNvSpPr>
          <p:nvPr>
            <p:ph type="body" sz="quarter" idx="11" hasCustomPrompt="1"/>
          </p:nvPr>
        </p:nvSpPr>
        <p:spPr>
          <a:xfrm>
            <a:off x="152400" y="1219200"/>
            <a:ext cx="8839200" cy="914400"/>
          </a:xfrm>
          <a:prstGeom prst="rect">
            <a:avLst/>
          </a:prstGeom>
        </p:spPr>
        <p:txBody>
          <a:bodyPr/>
          <a:lstStyle>
            <a:lvl1pPr marL="0" indent="0">
              <a:buNone/>
              <a:defRPr sz="1800" baseline="0"/>
            </a:lvl1pPr>
          </a:lstStyle>
          <a:p>
            <a:pPr lvl="0"/>
            <a:r>
              <a:rPr lang="en-US" dirty="0"/>
              <a:t>Click to edit slide content</a:t>
            </a:r>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116801961"/>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SLIDE TITLE</a:t>
            </a:r>
          </a:p>
        </p:txBody>
      </p:sp>
      <p:sp>
        <p:nvSpPr>
          <p:cNvPr id="13" name="Text Placeholder 12"/>
          <p:cNvSpPr>
            <a:spLocks noGrp="1"/>
          </p:cNvSpPr>
          <p:nvPr>
            <p:ph type="body" sz="quarter" idx="11" hasCustomPrompt="1"/>
          </p:nvPr>
        </p:nvSpPr>
        <p:spPr>
          <a:xfrm>
            <a:off x="152400" y="1219200"/>
            <a:ext cx="8839200" cy="914400"/>
          </a:xfrm>
          <a:prstGeom prst="rect">
            <a:avLst/>
          </a:prstGeom>
        </p:spPr>
        <p:txBody>
          <a:bodyPr/>
          <a:lstStyle>
            <a:lvl1pPr marL="0" indent="0">
              <a:buNone/>
              <a:defRPr sz="1800" baseline="0"/>
            </a:lvl1pPr>
          </a:lstStyle>
          <a:p>
            <a:pPr lvl="0"/>
            <a:r>
              <a:rPr lang="en-US" dirty="0"/>
              <a:t>Click to edit slide content</a:t>
            </a:r>
          </a:p>
        </p:txBody>
      </p:sp>
      <p:sp>
        <p:nvSpPr>
          <p:cNvPr id="4"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496378789"/>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REVIEW - 2 options">
    <p:spTree>
      <p:nvGrpSpPr>
        <p:cNvPr id="1" name=""/>
        <p:cNvGrpSpPr/>
        <p:nvPr/>
      </p:nvGrpSpPr>
      <p:grpSpPr>
        <a:xfrm>
          <a:off x="0" y="0"/>
          <a:ext cx="0" cy="0"/>
          <a:chOff x="0" y="0"/>
          <a:chExt cx="0" cy="0"/>
        </a:xfrm>
      </p:grpSpPr>
      <p:sp>
        <p:nvSpPr>
          <p:cNvPr id="12" name="Text Placeholder 4"/>
          <p:cNvSpPr>
            <a:spLocks noGrp="1"/>
          </p:cNvSpPr>
          <p:nvPr>
            <p:ph type="body" sz="quarter" idx="11" hasCustomPrompt="1"/>
          </p:nvPr>
        </p:nvSpPr>
        <p:spPr>
          <a:xfrm>
            <a:off x="152400" y="1295400"/>
            <a:ext cx="8839200" cy="914400"/>
          </a:xfrm>
          <a:prstGeom prst="rect">
            <a:avLst/>
          </a:prstGeom>
        </p:spPr>
        <p:txBody>
          <a:bodyPr/>
          <a:lstStyle>
            <a:lvl1pPr marL="0" indent="0" algn="l">
              <a:buNone/>
              <a:defRPr sz="2000" baseline="0"/>
            </a:lvl1pPr>
          </a:lstStyle>
          <a:p>
            <a:pPr lvl="0"/>
            <a:r>
              <a:rPr lang="en-US" sz="2000" dirty="0"/>
              <a:t>Click to enter question.</a:t>
            </a:r>
            <a:endParaRPr lang="en-US" dirty="0"/>
          </a:p>
        </p:txBody>
      </p:sp>
      <p:sp>
        <p:nvSpPr>
          <p:cNvPr id="15" name="Text Placeholder 10"/>
          <p:cNvSpPr>
            <a:spLocks noGrp="1"/>
          </p:cNvSpPr>
          <p:nvPr>
            <p:ph type="body" sz="quarter" idx="12" hasCustomPrompt="1"/>
          </p:nvPr>
        </p:nvSpPr>
        <p:spPr>
          <a:xfrm>
            <a:off x="609600" y="2590800"/>
            <a:ext cx="83820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16" name="Text Placeholder 10"/>
          <p:cNvSpPr>
            <a:spLocks noGrp="1"/>
          </p:cNvSpPr>
          <p:nvPr>
            <p:ph type="body" sz="quarter" idx="13" hasCustomPrompt="1"/>
          </p:nvPr>
        </p:nvSpPr>
        <p:spPr>
          <a:xfrm>
            <a:off x="609600" y="3295733"/>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1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9"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7"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953108087"/>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REVIEW - 3 options">
    <p:spTree>
      <p:nvGrpSpPr>
        <p:cNvPr id="1" name=""/>
        <p:cNvGrpSpPr/>
        <p:nvPr/>
      </p:nvGrpSpPr>
      <p:grpSpPr>
        <a:xfrm>
          <a:off x="0" y="0"/>
          <a:ext cx="0" cy="0"/>
          <a:chOff x="0" y="0"/>
          <a:chExt cx="0" cy="0"/>
        </a:xfrm>
      </p:grpSpPr>
      <p:sp>
        <p:nvSpPr>
          <p:cNvPr id="14" name="Text Placeholder 4"/>
          <p:cNvSpPr>
            <a:spLocks noGrp="1"/>
          </p:cNvSpPr>
          <p:nvPr>
            <p:ph type="body" sz="quarter" idx="11" hasCustomPrompt="1"/>
          </p:nvPr>
        </p:nvSpPr>
        <p:spPr>
          <a:xfrm>
            <a:off x="152400" y="1295400"/>
            <a:ext cx="8839200" cy="914400"/>
          </a:xfrm>
          <a:prstGeom prst="rect">
            <a:avLst/>
          </a:prstGeom>
        </p:spPr>
        <p:txBody>
          <a:bodyPr/>
          <a:lstStyle>
            <a:lvl1pPr marL="0" indent="0" algn="l">
              <a:buNone/>
              <a:defRPr sz="2000" baseline="0"/>
            </a:lvl1pPr>
          </a:lstStyle>
          <a:p>
            <a:pPr lvl="0"/>
            <a:r>
              <a:rPr lang="en-US" sz="2000" dirty="0"/>
              <a:t>Click to enter question.</a:t>
            </a:r>
            <a:endParaRPr lang="en-US" dirty="0"/>
          </a:p>
        </p:txBody>
      </p:sp>
      <p:sp>
        <p:nvSpPr>
          <p:cNvPr id="23" name="Text Placeholder 10"/>
          <p:cNvSpPr>
            <a:spLocks noGrp="1"/>
          </p:cNvSpPr>
          <p:nvPr>
            <p:ph type="body" sz="quarter" idx="12" hasCustomPrompt="1"/>
          </p:nvPr>
        </p:nvSpPr>
        <p:spPr>
          <a:xfrm>
            <a:off x="609600" y="2590800"/>
            <a:ext cx="83820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4" name="Text Placeholder 10"/>
          <p:cNvSpPr>
            <a:spLocks noGrp="1"/>
          </p:cNvSpPr>
          <p:nvPr>
            <p:ph type="body" sz="quarter" idx="13" hasCustomPrompt="1"/>
          </p:nvPr>
        </p:nvSpPr>
        <p:spPr>
          <a:xfrm>
            <a:off x="609600" y="3295733"/>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5" name="Text Placeholder 10"/>
          <p:cNvSpPr>
            <a:spLocks noGrp="1"/>
          </p:cNvSpPr>
          <p:nvPr>
            <p:ph type="body" sz="quarter" idx="14" hasCustomPrompt="1"/>
          </p:nvPr>
        </p:nvSpPr>
        <p:spPr>
          <a:xfrm>
            <a:off x="609600" y="4027714"/>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28"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866831877"/>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REVIEW - 4 options">
    <p:spTree>
      <p:nvGrpSpPr>
        <p:cNvPr id="1" name=""/>
        <p:cNvGrpSpPr/>
        <p:nvPr/>
      </p:nvGrpSpPr>
      <p:grpSpPr>
        <a:xfrm>
          <a:off x="0" y="0"/>
          <a:ext cx="0" cy="0"/>
          <a:chOff x="0" y="0"/>
          <a:chExt cx="0" cy="0"/>
        </a:xfrm>
      </p:grpSpPr>
      <p:sp>
        <p:nvSpPr>
          <p:cNvPr id="21" name="Text Placeholder 4"/>
          <p:cNvSpPr>
            <a:spLocks noGrp="1"/>
          </p:cNvSpPr>
          <p:nvPr>
            <p:ph type="body" sz="quarter" idx="11" hasCustomPrompt="1"/>
          </p:nvPr>
        </p:nvSpPr>
        <p:spPr>
          <a:xfrm>
            <a:off x="152400" y="1295400"/>
            <a:ext cx="8839200" cy="914400"/>
          </a:xfrm>
          <a:prstGeom prst="rect">
            <a:avLst/>
          </a:prstGeom>
        </p:spPr>
        <p:txBody>
          <a:bodyPr/>
          <a:lstStyle>
            <a:lvl1pPr marL="0" indent="0" algn="l">
              <a:buNone/>
              <a:defRPr sz="2000" baseline="0"/>
            </a:lvl1pPr>
          </a:lstStyle>
          <a:p>
            <a:pPr lvl="0"/>
            <a:r>
              <a:rPr lang="en-US" sz="2000" dirty="0"/>
              <a:t>Click to enter question.</a:t>
            </a:r>
            <a:endParaRPr lang="en-US" dirty="0"/>
          </a:p>
        </p:txBody>
      </p:sp>
      <p:sp>
        <p:nvSpPr>
          <p:cNvPr id="28" name="Text Placeholder 10"/>
          <p:cNvSpPr>
            <a:spLocks noGrp="1"/>
          </p:cNvSpPr>
          <p:nvPr>
            <p:ph type="body" sz="quarter" idx="12" hasCustomPrompt="1"/>
          </p:nvPr>
        </p:nvSpPr>
        <p:spPr>
          <a:xfrm>
            <a:off x="609600" y="2590800"/>
            <a:ext cx="83820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9" name="Text Placeholder 10"/>
          <p:cNvSpPr>
            <a:spLocks noGrp="1"/>
          </p:cNvSpPr>
          <p:nvPr>
            <p:ph type="body" sz="quarter" idx="13" hasCustomPrompt="1"/>
          </p:nvPr>
        </p:nvSpPr>
        <p:spPr>
          <a:xfrm>
            <a:off x="609600" y="3295733"/>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0" name="Text Placeholder 10"/>
          <p:cNvSpPr>
            <a:spLocks noGrp="1"/>
          </p:cNvSpPr>
          <p:nvPr>
            <p:ph type="body" sz="quarter" idx="14" hasCustomPrompt="1"/>
          </p:nvPr>
        </p:nvSpPr>
        <p:spPr>
          <a:xfrm>
            <a:off x="609600" y="4027714"/>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1" name="Text Placeholder 10"/>
          <p:cNvSpPr>
            <a:spLocks noGrp="1"/>
          </p:cNvSpPr>
          <p:nvPr>
            <p:ph type="body" sz="quarter" idx="15" hasCustomPrompt="1"/>
          </p:nvPr>
        </p:nvSpPr>
        <p:spPr>
          <a:xfrm>
            <a:off x="609600" y="4789714"/>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32"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33"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317737704"/>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REVIEW - 5 options">
    <p:spTree>
      <p:nvGrpSpPr>
        <p:cNvPr id="1" name=""/>
        <p:cNvGrpSpPr/>
        <p:nvPr/>
      </p:nvGrpSpPr>
      <p:grpSpPr>
        <a:xfrm>
          <a:off x="0" y="0"/>
          <a:ext cx="0" cy="0"/>
          <a:chOff x="0" y="0"/>
          <a:chExt cx="0" cy="0"/>
        </a:xfrm>
      </p:grpSpPr>
      <p:sp>
        <p:nvSpPr>
          <p:cNvPr id="16" name="Text Placeholder 10"/>
          <p:cNvSpPr>
            <a:spLocks noGrp="1"/>
          </p:cNvSpPr>
          <p:nvPr>
            <p:ph type="body" sz="quarter" idx="16" hasCustomPrompt="1"/>
          </p:nvPr>
        </p:nvSpPr>
        <p:spPr>
          <a:xfrm>
            <a:off x="609600" y="5562600"/>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21" name="Text Placeholder 4"/>
          <p:cNvSpPr>
            <a:spLocks noGrp="1"/>
          </p:cNvSpPr>
          <p:nvPr>
            <p:ph type="body" sz="quarter" idx="11" hasCustomPrompt="1"/>
          </p:nvPr>
        </p:nvSpPr>
        <p:spPr>
          <a:xfrm>
            <a:off x="152400" y="1295400"/>
            <a:ext cx="8839200" cy="914400"/>
          </a:xfrm>
          <a:prstGeom prst="rect">
            <a:avLst/>
          </a:prstGeom>
        </p:spPr>
        <p:txBody>
          <a:bodyPr/>
          <a:lstStyle>
            <a:lvl1pPr marL="0" indent="0" algn="l">
              <a:buNone/>
              <a:defRPr sz="2000" baseline="0"/>
            </a:lvl1pPr>
          </a:lstStyle>
          <a:p>
            <a:pPr lvl="0"/>
            <a:r>
              <a:rPr lang="en-US" sz="2000" dirty="0"/>
              <a:t>Click to enter question.</a:t>
            </a:r>
            <a:endParaRPr lang="en-US" dirty="0"/>
          </a:p>
        </p:txBody>
      </p:sp>
      <p:sp>
        <p:nvSpPr>
          <p:cNvPr id="28" name="Text Placeholder 10"/>
          <p:cNvSpPr>
            <a:spLocks noGrp="1"/>
          </p:cNvSpPr>
          <p:nvPr>
            <p:ph type="body" sz="quarter" idx="12" hasCustomPrompt="1"/>
          </p:nvPr>
        </p:nvSpPr>
        <p:spPr>
          <a:xfrm>
            <a:off x="609600" y="2590800"/>
            <a:ext cx="83820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9" name="Text Placeholder 10"/>
          <p:cNvSpPr>
            <a:spLocks noGrp="1"/>
          </p:cNvSpPr>
          <p:nvPr>
            <p:ph type="body" sz="quarter" idx="13" hasCustomPrompt="1"/>
          </p:nvPr>
        </p:nvSpPr>
        <p:spPr>
          <a:xfrm>
            <a:off x="609600" y="3295733"/>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0" name="Text Placeholder 10"/>
          <p:cNvSpPr>
            <a:spLocks noGrp="1"/>
          </p:cNvSpPr>
          <p:nvPr>
            <p:ph type="body" sz="quarter" idx="14" hasCustomPrompt="1"/>
          </p:nvPr>
        </p:nvSpPr>
        <p:spPr>
          <a:xfrm>
            <a:off x="609600" y="4027714"/>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1" name="Text Placeholder 10"/>
          <p:cNvSpPr>
            <a:spLocks noGrp="1"/>
          </p:cNvSpPr>
          <p:nvPr>
            <p:ph type="body" sz="quarter" idx="15" hasCustomPrompt="1"/>
          </p:nvPr>
        </p:nvSpPr>
        <p:spPr>
          <a:xfrm>
            <a:off x="609600" y="4789714"/>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32"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33"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10"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44232418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nten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SLIDE TITLE</a:t>
            </a:r>
          </a:p>
        </p:txBody>
      </p:sp>
      <p:sp>
        <p:nvSpPr>
          <p:cNvPr id="13" name="Text Placeholder 12"/>
          <p:cNvSpPr>
            <a:spLocks noGrp="1"/>
          </p:cNvSpPr>
          <p:nvPr>
            <p:ph type="body" sz="quarter" idx="11" hasCustomPrompt="1"/>
          </p:nvPr>
        </p:nvSpPr>
        <p:spPr>
          <a:xfrm>
            <a:off x="152400" y="1219200"/>
            <a:ext cx="8839200" cy="914400"/>
          </a:xfrm>
          <a:prstGeom prst="rect">
            <a:avLst/>
          </a:prstGeom>
        </p:spPr>
        <p:txBody>
          <a:bodyPr/>
          <a:lstStyle>
            <a:lvl1pPr marL="0" indent="0">
              <a:buNone/>
              <a:defRPr sz="1800" baseline="0"/>
            </a:lvl1pPr>
          </a:lstStyle>
          <a:p>
            <a:pPr lvl="0"/>
            <a:r>
              <a:rPr lang="en-US" dirty="0"/>
              <a:t>Click to edit slide content</a:t>
            </a:r>
          </a:p>
        </p:txBody>
      </p:sp>
      <p:sp>
        <p:nvSpPr>
          <p:cNvPr id="6"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496378789"/>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REVIEW - 6 answers">
    <p:spTree>
      <p:nvGrpSpPr>
        <p:cNvPr id="1" name=""/>
        <p:cNvGrpSpPr/>
        <p:nvPr/>
      </p:nvGrpSpPr>
      <p:grpSpPr>
        <a:xfrm>
          <a:off x="0" y="0"/>
          <a:ext cx="0" cy="0"/>
          <a:chOff x="0" y="0"/>
          <a:chExt cx="0" cy="0"/>
        </a:xfrm>
      </p:grpSpPr>
      <p:sp>
        <p:nvSpPr>
          <p:cNvPr id="21" name="Text Placeholder 10"/>
          <p:cNvSpPr>
            <a:spLocks noGrp="1"/>
          </p:cNvSpPr>
          <p:nvPr>
            <p:ph type="body" sz="quarter" idx="16" hasCustomPrompt="1"/>
          </p:nvPr>
        </p:nvSpPr>
        <p:spPr>
          <a:xfrm>
            <a:off x="609600" y="5562600"/>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24" name="Text Placeholder 4"/>
          <p:cNvSpPr>
            <a:spLocks noGrp="1"/>
          </p:cNvSpPr>
          <p:nvPr>
            <p:ph type="body" sz="quarter" idx="11" hasCustomPrompt="1"/>
          </p:nvPr>
        </p:nvSpPr>
        <p:spPr>
          <a:xfrm>
            <a:off x="152400" y="1295400"/>
            <a:ext cx="8839200" cy="914400"/>
          </a:xfrm>
          <a:prstGeom prst="rect">
            <a:avLst/>
          </a:prstGeom>
        </p:spPr>
        <p:txBody>
          <a:bodyPr/>
          <a:lstStyle>
            <a:lvl1pPr marL="0" indent="0" algn="l">
              <a:buNone/>
              <a:defRPr sz="2000" baseline="0"/>
            </a:lvl1pPr>
          </a:lstStyle>
          <a:p>
            <a:pPr lvl="0"/>
            <a:r>
              <a:rPr lang="en-US" sz="2000" dirty="0"/>
              <a:t>Click to enter question.</a:t>
            </a:r>
            <a:endParaRPr lang="en-US" dirty="0"/>
          </a:p>
        </p:txBody>
      </p:sp>
      <p:sp>
        <p:nvSpPr>
          <p:cNvPr id="30" name="Text Placeholder 10"/>
          <p:cNvSpPr>
            <a:spLocks noGrp="1"/>
          </p:cNvSpPr>
          <p:nvPr>
            <p:ph type="body" sz="quarter" idx="12" hasCustomPrompt="1"/>
          </p:nvPr>
        </p:nvSpPr>
        <p:spPr>
          <a:xfrm>
            <a:off x="609600" y="2590800"/>
            <a:ext cx="83820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31" name="Text Placeholder 10"/>
          <p:cNvSpPr>
            <a:spLocks noGrp="1"/>
          </p:cNvSpPr>
          <p:nvPr>
            <p:ph type="body" sz="quarter" idx="13" hasCustomPrompt="1"/>
          </p:nvPr>
        </p:nvSpPr>
        <p:spPr>
          <a:xfrm>
            <a:off x="609600" y="3295733"/>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2" name="Text Placeholder 10"/>
          <p:cNvSpPr>
            <a:spLocks noGrp="1"/>
          </p:cNvSpPr>
          <p:nvPr>
            <p:ph type="body" sz="quarter" idx="14" hasCustomPrompt="1"/>
          </p:nvPr>
        </p:nvSpPr>
        <p:spPr>
          <a:xfrm>
            <a:off x="609600" y="4027714"/>
            <a:ext cx="83820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33" name="Text Placeholder 10"/>
          <p:cNvSpPr>
            <a:spLocks noGrp="1"/>
          </p:cNvSpPr>
          <p:nvPr>
            <p:ph type="body" sz="quarter" idx="15" hasCustomPrompt="1"/>
          </p:nvPr>
        </p:nvSpPr>
        <p:spPr>
          <a:xfrm>
            <a:off x="609600" y="4789714"/>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34"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35"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37" name="Text Placeholder 10"/>
          <p:cNvSpPr>
            <a:spLocks noGrp="1"/>
          </p:cNvSpPr>
          <p:nvPr>
            <p:ph type="body" sz="quarter" idx="17" hasCustomPrompt="1"/>
          </p:nvPr>
        </p:nvSpPr>
        <p:spPr>
          <a:xfrm>
            <a:off x="609600" y="6248400"/>
            <a:ext cx="83820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4004482169"/>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REVIEW - incorrect response">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133600" y="3112532"/>
            <a:ext cx="4876800" cy="1042182"/>
          </a:xfrm>
          <a:prstGeom prst="rect">
            <a:avLst/>
          </a:prstGeom>
        </p:spPr>
        <p:txBody>
          <a:bodyPr anchor="ctr"/>
          <a:lstStyle>
            <a:lvl1pPr marL="0" indent="0" algn="ctr">
              <a:buNone/>
              <a:defRPr sz="2000" baseline="0"/>
            </a:lvl1pPr>
          </a:lstStyle>
          <a:p>
            <a:pPr lvl="0"/>
            <a:r>
              <a:rPr lang="en-US" dirty="0"/>
              <a:t>You selected the wrong answer. </a:t>
            </a:r>
          </a:p>
          <a:p>
            <a:pPr lvl="0"/>
            <a:r>
              <a:rPr lang="en-US" dirty="0"/>
              <a:t>Please try again.</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4"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Incorrect</a:t>
            </a:r>
          </a:p>
        </p:txBody>
      </p:sp>
      <p:sp>
        <p:nvSpPr>
          <p:cNvPr id="6"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Try Again</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548288477"/>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REVIEW - correct response">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924628" y="3124200"/>
            <a:ext cx="3294744" cy="1030514"/>
          </a:xfrm>
          <a:prstGeom prst="rect">
            <a:avLst/>
          </a:prstGeom>
        </p:spPr>
        <p:txBody>
          <a:bodyPr anchor="ctr"/>
          <a:lstStyle>
            <a:lvl1pPr marL="0" indent="0" algn="ctr">
              <a:buNone/>
              <a:defRPr sz="2000" baseline="0"/>
            </a:lvl1pPr>
          </a:lstStyle>
          <a:p>
            <a:pPr lvl="0"/>
            <a:r>
              <a:rPr lang="en-US" dirty="0"/>
              <a:t>That’s right!</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896" y="3409043"/>
            <a:ext cx="510896" cy="801914"/>
          </a:xfrm>
          <a:prstGeom prst="rect">
            <a:avLst/>
          </a:prstGeom>
        </p:spPr>
      </p:pic>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2"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Correct</a:t>
            </a:r>
          </a:p>
        </p:txBody>
      </p:sp>
      <p:sp>
        <p:nvSpPr>
          <p:cNvPr id="14"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Continue</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573445221"/>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REVIEW - invalid answer">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286000" y="3124200"/>
            <a:ext cx="4572000" cy="1030514"/>
          </a:xfrm>
          <a:prstGeom prst="rect">
            <a:avLst/>
          </a:prstGeom>
        </p:spPr>
        <p:txBody>
          <a:bodyPr anchor="ctr"/>
          <a:lstStyle>
            <a:lvl1pPr marL="0" indent="0" algn="ctr">
              <a:buNone/>
              <a:defRPr sz="2000" baseline="0"/>
            </a:lvl1pPr>
          </a:lstStyle>
          <a:p>
            <a:pPr lvl="0"/>
            <a:r>
              <a:rPr lang="en-US" dirty="0"/>
              <a:t>You must complete the question before submitting.</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1"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Invalid Answer</a:t>
            </a:r>
          </a:p>
        </p:txBody>
      </p:sp>
      <p:sp>
        <p:nvSpPr>
          <p:cNvPr id="12"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OK</a:t>
            </a:r>
          </a:p>
        </p:txBody>
      </p:sp>
      <p:sp>
        <p:nvSpPr>
          <p:cNvPr id="1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068202291"/>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4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373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5577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8096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119914"/>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34192181"/>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5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00689"/>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233925"/>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267161"/>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333633"/>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15" name="Text Placeholder 24"/>
          <p:cNvSpPr>
            <a:spLocks noGrp="1"/>
          </p:cNvSpPr>
          <p:nvPr>
            <p:ph type="body" sz="quarter" idx="14" hasCustomPrompt="1"/>
          </p:nvPr>
        </p:nvSpPr>
        <p:spPr>
          <a:xfrm>
            <a:off x="1981200" y="4300397"/>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79573746"/>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3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7707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30911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43430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8" name="Text Placeholder 3"/>
          <p:cNvSpPr>
            <a:spLocks noGrp="1"/>
          </p:cNvSpPr>
          <p:nvPr>
            <p:ph type="body" sz="quarter" idx="14" hasCustomPrompt="1"/>
          </p:nvPr>
        </p:nvSpPr>
        <p:spPr>
          <a:xfrm>
            <a:off x="5567363" y="5929313"/>
            <a:ext cx="3344862" cy="644525"/>
          </a:xfrm>
          <a:prstGeom prst="rect">
            <a:avLst/>
          </a:prstGeom>
        </p:spPr>
        <p:txBody>
          <a:bodyPr anchor="ctr"/>
          <a:lstStyle>
            <a:lvl1pPr marL="0" indent="0">
              <a:buNone/>
              <a:defRPr sz="2400" baseline="0"/>
            </a:lvl1pPr>
          </a:lstStyle>
          <a:p>
            <a:pPr lvl="0"/>
            <a:r>
              <a:rPr lang="en-US" dirty="0"/>
              <a:t>LEAVE THIS SPACE BLANK</a:t>
            </a:r>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068929867"/>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373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5577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8096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119914"/>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34192181"/>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200689"/>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2233925"/>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3267161"/>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28" name="Text Placeholder 24"/>
          <p:cNvSpPr>
            <a:spLocks noGrp="1"/>
          </p:cNvSpPr>
          <p:nvPr>
            <p:ph type="body" sz="quarter" idx="13" hasCustomPrompt="1"/>
          </p:nvPr>
        </p:nvSpPr>
        <p:spPr>
          <a:xfrm>
            <a:off x="1967139" y="5333633"/>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15" name="Text Placeholder 24"/>
          <p:cNvSpPr>
            <a:spLocks noGrp="1"/>
          </p:cNvSpPr>
          <p:nvPr>
            <p:ph type="body" sz="quarter" idx="14" hasCustomPrompt="1"/>
          </p:nvPr>
        </p:nvSpPr>
        <p:spPr>
          <a:xfrm>
            <a:off x="1981200" y="4300397"/>
            <a:ext cx="6872061" cy="457567"/>
          </a:xfrm>
          <a:prstGeom prst="rect">
            <a:avLst/>
          </a:prstGeom>
        </p:spPr>
        <p:txBody>
          <a:bodyPr/>
          <a:lstStyle>
            <a:lvl1pPr marL="0" indent="0">
              <a:buNone/>
              <a:defRPr sz="2000" b="1" i="1" baseline="0"/>
            </a:lvl1pPr>
          </a:lstStyle>
          <a:p>
            <a:pPr lvl="0"/>
            <a:r>
              <a:rPr lang="en-US" dirty="0"/>
              <a:t>To fill out a CONCEPT form</a:t>
            </a:r>
          </a:p>
        </p:txBody>
      </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79573746"/>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Resources">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RESOURCES</a:t>
            </a:r>
          </a:p>
        </p:txBody>
      </p:sp>
      <p:sp>
        <p:nvSpPr>
          <p:cNvPr id="25" name="Text Placeholder 24"/>
          <p:cNvSpPr>
            <a:spLocks noGrp="1"/>
          </p:cNvSpPr>
          <p:nvPr>
            <p:ph type="body" sz="quarter" idx="10" hasCustomPrompt="1"/>
          </p:nvPr>
        </p:nvSpPr>
        <p:spPr>
          <a:xfrm>
            <a:off x="1967139" y="1770742"/>
            <a:ext cx="6872061" cy="457567"/>
          </a:xfrm>
          <a:prstGeom prst="rect">
            <a:avLst/>
          </a:prstGeom>
        </p:spPr>
        <p:txBody>
          <a:bodyPr/>
          <a:lstStyle>
            <a:lvl1pPr marL="0" indent="0">
              <a:buNone/>
              <a:defRPr sz="2000" b="1" i="1"/>
            </a:lvl1pPr>
          </a:lstStyle>
          <a:p>
            <a:pPr lvl="0"/>
            <a:r>
              <a:rPr lang="en-US" dirty="0"/>
              <a:t>To view CONCEPT Standard/Policy/Guideline</a:t>
            </a:r>
          </a:p>
        </p:txBody>
      </p:sp>
      <p:sp>
        <p:nvSpPr>
          <p:cNvPr id="26" name="Text Placeholder 24"/>
          <p:cNvSpPr>
            <a:spLocks noGrp="1"/>
          </p:cNvSpPr>
          <p:nvPr>
            <p:ph type="body" sz="quarter" idx="11" hasCustomPrompt="1"/>
          </p:nvPr>
        </p:nvSpPr>
        <p:spPr>
          <a:xfrm>
            <a:off x="1967139" y="3091194"/>
            <a:ext cx="6872061" cy="457567"/>
          </a:xfrm>
          <a:prstGeom prst="rect">
            <a:avLst/>
          </a:prstGeom>
        </p:spPr>
        <p:txBody>
          <a:bodyPr/>
          <a:lstStyle>
            <a:lvl1pPr marL="0" indent="0">
              <a:buNone/>
              <a:defRPr sz="2000" b="1" i="1"/>
            </a:lvl1pPr>
          </a:lstStyle>
          <a:p>
            <a:pPr lvl="0"/>
            <a:r>
              <a:rPr lang="en-US" dirty="0"/>
              <a:t>To contact TEAM via e-mail</a:t>
            </a:r>
          </a:p>
        </p:txBody>
      </p:sp>
      <p:sp>
        <p:nvSpPr>
          <p:cNvPr id="27" name="Text Placeholder 24"/>
          <p:cNvSpPr>
            <a:spLocks noGrp="1"/>
          </p:cNvSpPr>
          <p:nvPr>
            <p:ph type="body" sz="quarter" idx="12" hasCustomPrompt="1"/>
          </p:nvPr>
        </p:nvSpPr>
        <p:spPr>
          <a:xfrm>
            <a:off x="1967139" y="4343033"/>
            <a:ext cx="6872061" cy="457567"/>
          </a:xfrm>
          <a:prstGeom prst="rect">
            <a:avLst/>
          </a:prstGeom>
        </p:spPr>
        <p:txBody>
          <a:bodyPr/>
          <a:lstStyle>
            <a:lvl1pPr marL="0" indent="0">
              <a:buNone/>
              <a:defRPr sz="2000" b="1" i="1"/>
            </a:lvl1pPr>
          </a:lstStyle>
          <a:p>
            <a:pPr lvl="0"/>
            <a:r>
              <a:rPr lang="en-US" dirty="0"/>
              <a:t>To visit CONCEPT site at FIS &amp; Me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0689298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REVIEW - 4 question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533400" y="1524000"/>
            <a:ext cx="8077200" cy="914400"/>
          </a:xfrm>
          <a:prstGeom prst="rect">
            <a:avLst/>
          </a:prstGeom>
        </p:spPr>
        <p:txBody>
          <a:bodyPr/>
          <a:lstStyle>
            <a:lvl1pPr marL="0" indent="0" algn="ctr">
              <a:buNone/>
              <a:defRPr sz="2000" baseline="0"/>
            </a:lvl1pPr>
          </a:lstStyle>
          <a:p>
            <a:pPr lvl="0"/>
            <a:r>
              <a:rPr lang="en-US" sz="2000" dirty="0"/>
              <a:t>Click to enter question.</a:t>
            </a:r>
            <a:endParaRPr lang="en-US" dirty="0"/>
          </a:p>
        </p:txBody>
      </p:sp>
      <p:sp>
        <p:nvSpPr>
          <p:cNvPr id="6" name="Oval 5"/>
          <p:cNvSpPr/>
          <p:nvPr/>
        </p:nvSpPr>
        <p:spPr>
          <a:xfrm>
            <a:off x="2514600" y="27432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sp>
        <p:nvSpPr>
          <p:cNvPr id="17" name="Oval 16"/>
          <p:cNvSpPr/>
          <p:nvPr/>
        </p:nvSpPr>
        <p:spPr>
          <a:xfrm>
            <a:off x="2514600" y="33528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sp>
        <p:nvSpPr>
          <p:cNvPr id="18" name="Oval 17"/>
          <p:cNvSpPr/>
          <p:nvPr/>
        </p:nvSpPr>
        <p:spPr>
          <a:xfrm>
            <a:off x="2514600" y="39624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a:t>
            </a:r>
          </a:p>
        </p:txBody>
      </p:sp>
      <p:sp>
        <p:nvSpPr>
          <p:cNvPr id="19" name="Oval 18"/>
          <p:cNvSpPr/>
          <p:nvPr/>
        </p:nvSpPr>
        <p:spPr>
          <a:xfrm>
            <a:off x="2514600" y="45720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
            </a:r>
          </a:p>
        </p:txBody>
      </p:sp>
      <p:sp>
        <p:nvSpPr>
          <p:cNvPr id="11" name="Text Placeholder 10"/>
          <p:cNvSpPr>
            <a:spLocks noGrp="1"/>
          </p:cNvSpPr>
          <p:nvPr>
            <p:ph type="body" sz="quarter" idx="12" hasCustomPrompt="1"/>
          </p:nvPr>
        </p:nvSpPr>
        <p:spPr>
          <a:xfrm>
            <a:off x="3048000" y="2819400"/>
            <a:ext cx="54102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0" name="Text Placeholder 10"/>
          <p:cNvSpPr>
            <a:spLocks noGrp="1"/>
          </p:cNvSpPr>
          <p:nvPr>
            <p:ph type="body" sz="quarter" idx="13" hasCustomPrompt="1"/>
          </p:nvPr>
        </p:nvSpPr>
        <p:spPr>
          <a:xfrm>
            <a:off x="3048000" y="3429000"/>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2" name="Text Placeholder 10"/>
          <p:cNvSpPr>
            <a:spLocks noGrp="1"/>
          </p:cNvSpPr>
          <p:nvPr>
            <p:ph type="body" sz="quarter" idx="14" hasCustomPrompt="1"/>
          </p:nvPr>
        </p:nvSpPr>
        <p:spPr>
          <a:xfrm>
            <a:off x="3048000" y="4020456"/>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3" name="Text Placeholder 10"/>
          <p:cNvSpPr>
            <a:spLocks noGrp="1"/>
          </p:cNvSpPr>
          <p:nvPr>
            <p:ph type="body" sz="quarter" idx="15" hasCustomPrompt="1"/>
          </p:nvPr>
        </p:nvSpPr>
        <p:spPr>
          <a:xfrm>
            <a:off x="3048000" y="4630056"/>
            <a:ext cx="54102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1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4"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1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344232418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CONGRATULATIONS - tes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10" name="TextBox 9"/>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11" name="Rectangle 10"/>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take the test.</a:t>
            </a:r>
          </a:p>
        </p:txBody>
      </p:sp>
      <p:sp>
        <p:nvSpPr>
          <p:cNvPr id="12"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7"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719346461"/>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CONGRATULATIONS - acknowledgemen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7" name="TextBox 6"/>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9"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2" name="Rectangle 1"/>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go to the final acknowledgement.</a:t>
            </a:r>
          </a:p>
        </p:txBody>
      </p:sp>
      <p:sp>
        <p:nvSpPr>
          <p:cNvPr id="10"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868484287"/>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GRATULATIONS - exit">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1876425"/>
            <a:ext cx="9096375" cy="3609975"/>
          </a:xfrm>
          <a:prstGeom prst="rect">
            <a:avLst/>
          </a:prstGeom>
        </p:spPr>
      </p:pic>
      <p:sp>
        <p:nvSpPr>
          <p:cNvPr id="7" name="TextBox 6"/>
          <p:cNvSpPr txBox="1"/>
          <p:nvPr/>
        </p:nvSpPr>
        <p:spPr>
          <a:xfrm>
            <a:off x="152400" y="2743200"/>
            <a:ext cx="6249792" cy="307777"/>
          </a:xfrm>
          <a:prstGeom prst="rect">
            <a:avLst/>
          </a:prstGeom>
          <a:noFill/>
        </p:spPr>
        <p:txBody>
          <a:bodyPr wrap="square" rtlCol="0">
            <a:spAutoFit/>
          </a:bodyPr>
          <a:lstStyle/>
          <a:p>
            <a:r>
              <a:rPr lang="en-US" sz="1400" b="1" dirty="0"/>
              <a:t>You have just completed the course:</a:t>
            </a:r>
          </a:p>
        </p:txBody>
      </p:sp>
      <p:sp>
        <p:nvSpPr>
          <p:cNvPr id="9" name="Text Placeholder 8"/>
          <p:cNvSpPr>
            <a:spLocks noGrp="1"/>
          </p:cNvSpPr>
          <p:nvPr>
            <p:ph type="body" sz="quarter" idx="10" hasCustomPrompt="1"/>
          </p:nvPr>
        </p:nvSpPr>
        <p:spPr>
          <a:xfrm>
            <a:off x="152400" y="3429000"/>
            <a:ext cx="5638800" cy="457200"/>
          </a:xfrm>
          <a:prstGeom prst="rect">
            <a:avLst/>
          </a:prstGeom>
        </p:spPr>
        <p:txBody>
          <a:bodyPr/>
          <a:lstStyle>
            <a:lvl1pPr marL="0" indent="0">
              <a:buNone/>
              <a:defRPr sz="2800" baseline="0">
                <a:solidFill>
                  <a:schemeClr val="accent6"/>
                </a:solidFill>
              </a:defRPr>
            </a:lvl1pPr>
          </a:lstStyle>
          <a:p>
            <a:pPr lvl="0"/>
            <a:r>
              <a:rPr lang="en-US" dirty="0"/>
              <a:t>CLICK TO EDIT COURSE TITLE</a:t>
            </a:r>
          </a:p>
        </p:txBody>
      </p:sp>
      <p:sp>
        <p:nvSpPr>
          <p:cNvPr id="8"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COURSE COMPLETE</a:t>
            </a:r>
          </a:p>
        </p:txBody>
      </p:sp>
      <p:sp>
        <p:nvSpPr>
          <p:cNvPr id="2" name="Rectangle 1"/>
          <p:cNvSpPr/>
          <p:nvPr/>
        </p:nvSpPr>
        <p:spPr>
          <a:xfrm>
            <a:off x="152400" y="4188068"/>
            <a:ext cx="594360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F3F41"/>
                </a:solidFill>
                <a:effectLst/>
                <a:uLnTx/>
                <a:uFillTx/>
                <a:latin typeface="+mn-lt"/>
                <a:ea typeface="+mn-ea"/>
                <a:cs typeface="+mn-cs"/>
              </a:rPr>
              <a:t>Click “next” below to exit the course.</a:t>
            </a:r>
          </a:p>
        </p:txBody>
      </p:sp>
      <p:sp>
        <p:nvSpPr>
          <p:cNvPr id="10"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412566579"/>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LAIN slide">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BLANK SLIDE</a:t>
            </a:r>
          </a:p>
        </p:txBody>
      </p:sp>
      <p:sp>
        <p:nvSpPr>
          <p:cNvPr id="4" name="Slide Number Placeholder 5"/>
          <p:cNvSpPr>
            <a:spLocks noGrp="1"/>
          </p:cNvSpPr>
          <p:nvPr>
            <p:ph type="sldNum" sz="quarter" idx="10"/>
          </p:nvPr>
        </p:nvSpPr>
        <p:spPr>
          <a:xfrm>
            <a:off x="8039100" y="6477000"/>
            <a:ext cx="685800" cy="228600"/>
          </a:xfrm>
          <a:prstGeom prst="rect">
            <a:avLst/>
          </a:prstGeom>
        </p:spPr>
        <p:txBody>
          <a:bodyPr/>
          <a:lstStyle>
            <a:lvl1pPr>
              <a:defRPr/>
            </a:lvl1pPr>
          </a:lstStyle>
          <a:p>
            <a:pPr>
              <a:defRPr/>
            </a:pPr>
            <a:r>
              <a:rPr lang="en-US" dirty="0"/>
              <a:t>- </a:t>
            </a:r>
            <a:fld id="{F1141C24-0F83-49AC-8055-DEEFC03EB7F8}" type="slidenum">
              <a:rPr lang="en-US" smtClean="0"/>
              <a:pPr>
                <a:defRPr/>
              </a:pPr>
              <a:t>‹#›</a:t>
            </a:fld>
            <a:r>
              <a:rPr lang="en-US" dirty="0"/>
              <a:t> -</a:t>
            </a:r>
          </a:p>
        </p:txBody>
      </p:sp>
    </p:spTree>
    <p:extLst>
      <p:ext uri="{BB962C8B-B14F-4D97-AF65-F5344CB8AC3E}">
        <p14:creationId xmlns:p14="http://schemas.microsoft.com/office/powerpoint/2010/main" val="3336051981"/>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page - with test">
    <p:spTree>
      <p:nvGrpSpPr>
        <p:cNvPr id="1" name=""/>
        <p:cNvGrpSpPr/>
        <p:nvPr/>
      </p:nvGrpSpPr>
      <p:grpSpPr>
        <a:xfrm>
          <a:off x="0" y="0"/>
          <a:ext cx="0" cy="0"/>
          <a:chOff x="0" y="0"/>
          <a:chExt cx="0" cy="0"/>
        </a:xfrm>
      </p:grpSpPr>
      <p:sp>
        <p:nvSpPr>
          <p:cNvPr id="35" name="Text Placeholder 34"/>
          <p:cNvSpPr>
            <a:spLocks noGrp="1"/>
          </p:cNvSpPr>
          <p:nvPr>
            <p:ph type="body" sz="quarter" idx="12" hasCustomPrompt="1"/>
          </p:nvPr>
        </p:nvSpPr>
        <p:spPr>
          <a:xfrm>
            <a:off x="6007716"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36" name="Text Placeholder 34"/>
          <p:cNvSpPr>
            <a:spLocks noGrp="1"/>
          </p:cNvSpPr>
          <p:nvPr>
            <p:ph type="body" sz="quarter" idx="13" hasCustomPrompt="1"/>
          </p:nvPr>
        </p:nvSpPr>
        <p:spPr>
          <a:xfrm>
            <a:off x="7557554" y="4333875"/>
            <a:ext cx="914400" cy="914400"/>
          </a:xfrm>
          <a:prstGeom prst="rect">
            <a:avLst/>
          </a:prstGeom>
        </p:spPr>
        <p:txBody>
          <a:bodyPr/>
          <a:lstStyle>
            <a:lvl1pPr marL="0" indent="0" algn="ctr">
              <a:spcBef>
                <a:spcPts val="0"/>
              </a:spcBef>
              <a:buNone/>
              <a:defRPr sz="4400" b="1">
                <a:solidFill>
                  <a:schemeClr val="accent1">
                    <a:lumMod val="75000"/>
                  </a:schemeClr>
                </a:solidFill>
                <a:latin typeface="Century Gothic" panose="020B0502020202020204" pitchFamily="34" charset="0"/>
              </a:defRPr>
            </a:lvl1pPr>
          </a:lstStyle>
          <a:p>
            <a:pPr lvl="0"/>
            <a:r>
              <a:rPr lang="en-US" dirty="0"/>
              <a:t>##</a:t>
            </a:r>
          </a:p>
        </p:txBody>
      </p:sp>
      <p:sp>
        <p:nvSpPr>
          <p:cNvPr id="23"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CLICK TO EDIT COURSE NAME</a:t>
            </a:r>
          </a:p>
        </p:txBody>
      </p:sp>
      <p:sp>
        <p:nvSpPr>
          <p:cNvPr id="24" name="Text Placeholder 27"/>
          <p:cNvSpPr>
            <a:spLocks noGrp="1"/>
          </p:cNvSpPr>
          <p:nvPr>
            <p:ph type="body" sz="quarter" idx="10" hasCustomPrompt="1"/>
          </p:nvPr>
        </p:nvSpPr>
        <p:spPr>
          <a:xfrm>
            <a:off x="152400" y="1447800"/>
            <a:ext cx="5029200" cy="914400"/>
          </a:xfrm>
          <a:prstGeom prst="rect">
            <a:avLst/>
          </a:prstGeom>
        </p:spPr>
        <p:txBody>
          <a:bodyPr/>
          <a:lstStyle>
            <a:lvl1pPr marL="0" indent="0">
              <a:buNone/>
              <a:defRPr sz="2000" baseline="0"/>
            </a:lvl1pPr>
          </a:lstStyle>
          <a:p>
            <a:pPr lvl="0"/>
            <a:r>
              <a:rPr lang="en-US" dirty="0"/>
              <a:t>Click to edit course overview information. This section should explain the purpose of the course. You may also discuss the audience for the course in this section (new hires/all RISC employees/all managers, etc.).</a:t>
            </a:r>
          </a:p>
        </p:txBody>
      </p:sp>
      <p:sp>
        <p:nvSpPr>
          <p:cNvPr id="25" name="Text Placeholder 8"/>
          <p:cNvSpPr>
            <a:spLocks noGrp="1"/>
          </p:cNvSpPr>
          <p:nvPr>
            <p:ph type="body" sz="quarter" idx="15"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OBJECTIVES</a:t>
            </a:r>
          </a:p>
        </p:txBody>
      </p:sp>
      <p:sp>
        <p:nvSpPr>
          <p:cNvPr id="27" name="Text Placeholder 5"/>
          <p:cNvSpPr>
            <a:spLocks noGrp="1"/>
          </p:cNvSpPr>
          <p:nvPr>
            <p:ph type="body" sz="quarter" idx="16" hasCustomPrompt="1"/>
          </p:nvPr>
        </p:nvSpPr>
        <p:spPr>
          <a:xfrm>
            <a:off x="152400" y="3409950"/>
            <a:ext cx="5338582" cy="628650"/>
          </a:xfrm>
          <a:prstGeom prst="rect">
            <a:avLst/>
          </a:prstGeom>
        </p:spPr>
        <p:txBody>
          <a:bodyPr/>
          <a:lstStyle>
            <a:lvl1pPr marL="0" indent="0">
              <a:buNone/>
              <a:defRPr sz="1800" b="1" i="1" baseline="0"/>
            </a:lvl1pPr>
          </a:lstStyle>
          <a:p>
            <a:pPr lvl="0"/>
            <a:r>
              <a:rPr lang="en-US" dirty="0"/>
              <a:t>Upon completing this course, you will be better prepared to:</a:t>
            </a:r>
          </a:p>
        </p:txBody>
      </p:sp>
      <p:sp>
        <p:nvSpPr>
          <p:cNvPr id="29" name="Text Placeholder 29"/>
          <p:cNvSpPr>
            <a:spLocks noGrp="1"/>
          </p:cNvSpPr>
          <p:nvPr>
            <p:ph type="body" sz="quarter" idx="11" hasCustomPrompt="1"/>
          </p:nvPr>
        </p:nvSpPr>
        <p:spPr>
          <a:xfrm>
            <a:off x="551542" y="4038600"/>
            <a:ext cx="4630057" cy="914400"/>
          </a:xfrm>
          <a:prstGeom prst="rect">
            <a:avLst/>
          </a:prstGeom>
        </p:spPr>
        <p:txBody>
          <a:bodyPr/>
          <a:lstStyle>
            <a:lvl1pPr marL="285750" indent="-285750">
              <a:buClr>
                <a:schemeClr val="accent1"/>
              </a:buClr>
              <a:buSzPct val="120000"/>
              <a:buFont typeface="Arial" panose="020B0604020202020204" pitchFamily="34" charset="0"/>
              <a:buChar char="•"/>
              <a:defRPr sz="1800" baseline="0"/>
            </a:lvl1pPr>
            <a:lvl2pPr marL="914400" indent="-457200">
              <a:buClr>
                <a:schemeClr val="accent1"/>
              </a:buClr>
              <a:buSzPct val="120000"/>
              <a:buFont typeface="Arial" panose="020B0604020202020204" pitchFamily="34" charset="0"/>
              <a:buChar char="•"/>
              <a:defRPr sz="1600"/>
            </a:lvl2pPr>
          </a:lstStyle>
          <a:p>
            <a:pPr lvl="0"/>
            <a:r>
              <a:rPr lang="en-US" dirty="0"/>
              <a:t>Understand…</a:t>
            </a:r>
          </a:p>
          <a:p>
            <a:pPr lvl="0"/>
            <a:r>
              <a:rPr lang="en-US" dirty="0"/>
              <a:t>Recognize…</a:t>
            </a:r>
          </a:p>
          <a:p>
            <a:pPr lvl="0"/>
            <a:r>
              <a:rPr lang="en-US" dirty="0"/>
              <a:t>Locate…</a:t>
            </a:r>
          </a:p>
          <a:p>
            <a:pPr lvl="0"/>
            <a:r>
              <a:rPr lang="en-US" dirty="0"/>
              <a:t>Complete…</a:t>
            </a:r>
          </a:p>
          <a:p>
            <a:pPr lvl="0"/>
            <a:r>
              <a:rPr lang="en-US" dirty="0"/>
              <a:t>Contact…</a:t>
            </a:r>
          </a:p>
          <a:p>
            <a:pPr lvl="1"/>
            <a:endParaRPr lang="en-US" dirty="0"/>
          </a:p>
          <a:p>
            <a:pPr lvl="1"/>
            <a:endParaRPr lang="en-US" dirty="0"/>
          </a:p>
        </p:txBody>
      </p:sp>
      <p:sp>
        <p:nvSpPr>
          <p:cNvPr id="9" name="Slide Number Placeholder 5"/>
          <p:cNvSpPr>
            <a:spLocks noGrp="1"/>
          </p:cNvSpPr>
          <p:nvPr>
            <p:ph type="sldNum" sz="quarter" idx="17"/>
          </p:nvPr>
        </p:nvSpPr>
        <p:spPr>
          <a:xfrm>
            <a:off x="8039100" y="6477000"/>
            <a:ext cx="685800" cy="228600"/>
          </a:xfrm>
          <a:prstGeom prst="rect">
            <a:avLst/>
          </a:prstGeom>
        </p:spPr>
        <p:txBody>
          <a:bodyPr/>
          <a:lstStyle>
            <a:lvl1pPr>
              <a:defRPr/>
            </a:lvl1pPr>
          </a:lstStyle>
          <a:p>
            <a:pPr>
              <a:defRPr/>
            </a:pPr>
            <a:r>
              <a:rPr lang="en-US" dirty="0"/>
              <a:t>- </a:t>
            </a:r>
            <a:fld id="{F1141C24-0F83-49AC-8055-DEEFC03EB7F8}" type="slidenum">
              <a:rPr lang="en-US" smtClean="0"/>
              <a:pPr>
                <a:defRPr/>
              </a:pPr>
              <a:t>‹#›</a:t>
            </a:fld>
            <a:r>
              <a:rPr lang="en-US" dirty="0"/>
              <a:t> -</a:t>
            </a:r>
          </a:p>
        </p:txBody>
      </p:sp>
    </p:spTree>
    <p:extLst>
      <p:ext uri="{BB962C8B-B14F-4D97-AF65-F5344CB8AC3E}">
        <p14:creationId xmlns:p14="http://schemas.microsoft.com/office/powerpoint/2010/main" val="1586131105"/>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574102" y="3485357"/>
            <a:ext cx="4805971" cy="1042002"/>
          </a:xfrm>
          <a:prstGeom prst="rect">
            <a:avLst/>
          </a:prstGeom>
        </p:spPr>
        <p:txBody>
          <a:bodyPr anchor="b">
            <a:noAutofit/>
          </a:bodyPr>
          <a:lstStyle>
            <a:lvl1pPr algn="l">
              <a:defRPr sz="2800" b="1">
                <a:solidFill>
                  <a:schemeClr val="bg1"/>
                </a:solidFill>
              </a:defRPr>
            </a:lvl1pPr>
          </a:lstStyle>
          <a:p>
            <a:r>
              <a:rPr lang="en-US" dirty="0"/>
              <a:t>Presentation Name</a:t>
            </a:r>
          </a:p>
        </p:txBody>
      </p:sp>
      <p:sp>
        <p:nvSpPr>
          <p:cNvPr id="3" name="Subtitle 2"/>
          <p:cNvSpPr>
            <a:spLocks noGrp="1"/>
          </p:cNvSpPr>
          <p:nvPr>
            <p:ph type="subTitle" idx="1" hasCustomPrompt="1"/>
          </p:nvPr>
        </p:nvSpPr>
        <p:spPr>
          <a:xfrm>
            <a:off x="572858" y="4527359"/>
            <a:ext cx="4807369" cy="640064"/>
          </a:xfrm>
          <a:prstGeom prst="rect">
            <a:avLst/>
          </a:prstGeom>
        </p:spPr>
        <p:txBody>
          <a:bodyPr/>
          <a:lstStyle>
            <a:lvl1pPr marL="0" indent="0" algn="l">
              <a:buNone/>
              <a:defRPr sz="1600" b="0" baseline="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Presenter Name,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244198" y="1704840"/>
            <a:ext cx="4047410" cy="4047410"/>
          </a:xfrm>
          <a:prstGeom prst="rect">
            <a:avLst/>
          </a:prstGeom>
        </p:spPr>
      </p:pic>
      <p:sp>
        <p:nvSpPr>
          <p:cNvPr id="7" name="Text Placeholder 6"/>
          <p:cNvSpPr>
            <a:spLocks noGrp="1"/>
          </p:cNvSpPr>
          <p:nvPr>
            <p:ph type="body" sz="quarter" idx="10" hasCustomPrompt="1"/>
          </p:nvPr>
        </p:nvSpPr>
        <p:spPr>
          <a:xfrm>
            <a:off x="572858" y="5187348"/>
            <a:ext cx="4838700" cy="393645"/>
          </a:xfrm>
          <a:prstGeom prst="rect">
            <a:avLst/>
          </a:prstGeom>
        </p:spPr>
        <p:txBody>
          <a:bodyPr/>
          <a:lstStyle>
            <a:lvl1pPr marL="0" indent="0">
              <a:buNone/>
              <a:defRPr sz="1600" b="0">
                <a:solidFill>
                  <a:schemeClr val="bg1"/>
                </a:solidFill>
              </a:defRPr>
            </a:lvl1pPr>
          </a:lstStyle>
          <a:p>
            <a:pPr lvl="0"/>
            <a:r>
              <a:rPr lang="en-US" dirty="0"/>
              <a:t>Date</a:t>
            </a:r>
          </a:p>
        </p:txBody>
      </p:sp>
      <p:sp>
        <p:nvSpPr>
          <p:cNvPr id="10" name="TextBox 9"/>
          <p:cNvSpPr txBox="1"/>
          <p:nvPr userDrawn="1"/>
        </p:nvSpPr>
        <p:spPr>
          <a:xfrm>
            <a:off x="572858" y="6574227"/>
            <a:ext cx="4666593" cy="338554"/>
          </a:xfrm>
          <a:prstGeom prst="rect">
            <a:avLst/>
          </a:prstGeom>
          <a:noFill/>
        </p:spPr>
        <p:txBody>
          <a:bodyPr wrap="square" rtlCol="0" anchor="b">
            <a:spAutoFit/>
          </a:bodyPr>
          <a:lstStyle/>
          <a:p>
            <a:r>
              <a:rPr lang="en-US" sz="800" dirty="0">
                <a:solidFill>
                  <a:srgbClr val="807F83"/>
                </a:solidFill>
                <a:latin typeface="+mj-lt"/>
                <a:cs typeface="Arial"/>
              </a:rPr>
              <a:t>©2015 FIS and/or its subsidiaries. All Rights Reserved.</a:t>
            </a:r>
          </a:p>
          <a:p>
            <a:endParaRPr lang="en-US" sz="800" dirty="0">
              <a:solidFill>
                <a:srgbClr val="807F83"/>
              </a:solidFill>
              <a:latin typeface="+mj-lt"/>
              <a:cs typeface="Arial"/>
            </a:endParaRPr>
          </a:p>
        </p:txBody>
      </p:sp>
      <p:sp>
        <p:nvSpPr>
          <p:cNvPr id="8" name="Slide Number Placeholder 5"/>
          <p:cNvSpPr>
            <a:spLocks noGrp="1"/>
          </p:cNvSpPr>
          <p:nvPr>
            <p:ph type="sldNum" sz="quarter" idx="11"/>
          </p:nvPr>
        </p:nvSpPr>
        <p:spPr>
          <a:xfrm>
            <a:off x="8039100" y="6477000"/>
            <a:ext cx="685800" cy="228600"/>
          </a:xfrm>
          <a:prstGeom prst="rect">
            <a:avLst/>
          </a:prstGeom>
        </p:spPr>
        <p:txBody>
          <a:bodyPr/>
          <a:lstStyle>
            <a:lvl1pPr>
              <a:defRPr/>
            </a:lvl1pPr>
          </a:lstStyle>
          <a:p>
            <a:pPr>
              <a:defRPr/>
            </a:pPr>
            <a:r>
              <a:rPr lang="en-US" dirty="0"/>
              <a:t>- </a:t>
            </a:r>
            <a:fld id="{F1141C24-0F83-49AC-8055-DEEFC03EB7F8}" type="slidenum">
              <a:rPr lang="en-US" smtClean="0"/>
              <a:pPr>
                <a:defRPr/>
              </a:pPr>
              <a:t>‹#›</a:t>
            </a:fld>
            <a:r>
              <a:rPr lang="en-US" dirty="0"/>
              <a:t> -</a:t>
            </a:r>
          </a:p>
        </p:txBody>
      </p:sp>
    </p:spTree>
    <p:extLst>
      <p:ext uri="{BB962C8B-B14F-4D97-AF65-F5344CB8AC3E}">
        <p14:creationId xmlns:p14="http://schemas.microsoft.com/office/powerpoint/2010/main" val="12383378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REVIEW - 5 question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533400" y="1524000"/>
            <a:ext cx="8077200" cy="914400"/>
          </a:xfrm>
          <a:prstGeom prst="rect">
            <a:avLst/>
          </a:prstGeom>
        </p:spPr>
        <p:txBody>
          <a:bodyPr/>
          <a:lstStyle>
            <a:lvl1pPr marL="0" indent="0" algn="ctr">
              <a:buNone/>
              <a:defRPr sz="2000" baseline="0"/>
            </a:lvl1pPr>
          </a:lstStyle>
          <a:p>
            <a:pPr lvl="0"/>
            <a:r>
              <a:rPr lang="en-US" sz="2000" dirty="0"/>
              <a:t>Click to enter question.</a:t>
            </a:r>
            <a:endParaRPr lang="en-US" dirty="0"/>
          </a:p>
        </p:txBody>
      </p:sp>
      <p:sp>
        <p:nvSpPr>
          <p:cNvPr id="6" name="Oval 5"/>
          <p:cNvSpPr/>
          <p:nvPr/>
        </p:nvSpPr>
        <p:spPr>
          <a:xfrm>
            <a:off x="2514600" y="27432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sp>
        <p:nvSpPr>
          <p:cNvPr id="17" name="Oval 16"/>
          <p:cNvSpPr/>
          <p:nvPr/>
        </p:nvSpPr>
        <p:spPr>
          <a:xfrm>
            <a:off x="2514600" y="33528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sp>
        <p:nvSpPr>
          <p:cNvPr id="18" name="Oval 17"/>
          <p:cNvSpPr/>
          <p:nvPr/>
        </p:nvSpPr>
        <p:spPr>
          <a:xfrm>
            <a:off x="2514600" y="39624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a:t>
            </a:r>
          </a:p>
        </p:txBody>
      </p:sp>
      <p:sp>
        <p:nvSpPr>
          <p:cNvPr id="19" name="Oval 18"/>
          <p:cNvSpPr/>
          <p:nvPr/>
        </p:nvSpPr>
        <p:spPr>
          <a:xfrm>
            <a:off x="2514600" y="45720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D</a:t>
            </a:r>
          </a:p>
        </p:txBody>
      </p:sp>
      <p:sp>
        <p:nvSpPr>
          <p:cNvPr id="11" name="Text Placeholder 10"/>
          <p:cNvSpPr>
            <a:spLocks noGrp="1"/>
          </p:cNvSpPr>
          <p:nvPr>
            <p:ph type="body" sz="quarter" idx="12" hasCustomPrompt="1"/>
          </p:nvPr>
        </p:nvSpPr>
        <p:spPr>
          <a:xfrm>
            <a:off x="3048000" y="2819400"/>
            <a:ext cx="54102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0" name="Text Placeholder 10"/>
          <p:cNvSpPr>
            <a:spLocks noGrp="1"/>
          </p:cNvSpPr>
          <p:nvPr>
            <p:ph type="body" sz="quarter" idx="13" hasCustomPrompt="1"/>
          </p:nvPr>
        </p:nvSpPr>
        <p:spPr>
          <a:xfrm>
            <a:off x="3048000" y="3429000"/>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2" name="Text Placeholder 10"/>
          <p:cNvSpPr>
            <a:spLocks noGrp="1"/>
          </p:cNvSpPr>
          <p:nvPr>
            <p:ph type="body" sz="quarter" idx="14" hasCustomPrompt="1"/>
          </p:nvPr>
        </p:nvSpPr>
        <p:spPr>
          <a:xfrm>
            <a:off x="3048000" y="4020456"/>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3" name="Text Placeholder 10"/>
          <p:cNvSpPr>
            <a:spLocks noGrp="1"/>
          </p:cNvSpPr>
          <p:nvPr>
            <p:ph type="body" sz="quarter" idx="15" hasCustomPrompt="1"/>
          </p:nvPr>
        </p:nvSpPr>
        <p:spPr>
          <a:xfrm>
            <a:off x="3048000" y="4630056"/>
            <a:ext cx="54102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16" name="Oval 15"/>
          <p:cNvSpPr/>
          <p:nvPr/>
        </p:nvSpPr>
        <p:spPr>
          <a:xfrm>
            <a:off x="2514600" y="5192486"/>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E</a:t>
            </a:r>
          </a:p>
        </p:txBody>
      </p:sp>
      <p:sp>
        <p:nvSpPr>
          <p:cNvPr id="21" name="Text Placeholder 10"/>
          <p:cNvSpPr>
            <a:spLocks noGrp="1"/>
          </p:cNvSpPr>
          <p:nvPr>
            <p:ph type="body" sz="quarter" idx="16" hasCustomPrompt="1"/>
          </p:nvPr>
        </p:nvSpPr>
        <p:spPr>
          <a:xfrm>
            <a:off x="3048000" y="5250542"/>
            <a:ext cx="5410200" cy="457200"/>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sz="1800"/>
            </a:lvl1pPr>
            <a:lvl5pPr marL="1828800" indent="0">
              <a:buNone/>
              <a:defRPr/>
            </a:lvl5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lang="en-US" dirty="0"/>
              <a:t>Click to add incorrect answer</a:t>
            </a:r>
          </a:p>
          <a:p>
            <a:pPr lvl="0"/>
            <a:endParaRPr lang="en-US" dirty="0"/>
          </a:p>
        </p:txBody>
      </p:sp>
      <p:sp>
        <p:nvSpPr>
          <p:cNvPr id="15"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25"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24"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400448216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REVIEW - 3 question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533400" y="1524000"/>
            <a:ext cx="8077200" cy="914400"/>
          </a:xfrm>
          <a:prstGeom prst="rect">
            <a:avLst/>
          </a:prstGeom>
        </p:spPr>
        <p:txBody>
          <a:bodyPr/>
          <a:lstStyle>
            <a:lvl1pPr marL="0" indent="0" algn="ctr">
              <a:buNone/>
              <a:defRPr sz="2000" baseline="0"/>
            </a:lvl1pPr>
          </a:lstStyle>
          <a:p>
            <a:pPr lvl="0"/>
            <a:r>
              <a:rPr lang="en-US" sz="2000" dirty="0"/>
              <a:t>Click to enter question.</a:t>
            </a:r>
            <a:endParaRPr lang="en-US" dirty="0"/>
          </a:p>
        </p:txBody>
      </p:sp>
      <p:sp>
        <p:nvSpPr>
          <p:cNvPr id="6" name="Oval 5"/>
          <p:cNvSpPr/>
          <p:nvPr/>
        </p:nvSpPr>
        <p:spPr>
          <a:xfrm>
            <a:off x="2514600" y="27432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sp>
        <p:nvSpPr>
          <p:cNvPr id="17" name="Oval 16"/>
          <p:cNvSpPr/>
          <p:nvPr/>
        </p:nvSpPr>
        <p:spPr>
          <a:xfrm>
            <a:off x="2514600" y="33528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sp>
        <p:nvSpPr>
          <p:cNvPr id="18" name="Oval 17"/>
          <p:cNvSpPr/>
          <p:nvPr/>
        </p:nvSpPr>
        <p:spPr>
          <a:xfrm>
            <a:off x="2514600" y="39624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a:t>
            </a:r>
          </a:p>
        </p:txBody>
      </p:sp>
      <p:sp>
        <p:nvSpPr>
          <p:cNvPr id="11" name="Text Placeholder 10"/>
          <p:cNvSpPr>
            <a:spLocks noGrp="1"/>
          </p:cNvSpPr>
          <p:nvPr>
            <p:ph type="body" sz="quarter" idx="12" hasCustomPrompt="1"/>
          </p:nvPr>
        </p:nvSpPr>
        <p:spPr>
          <a:xfrm>
            <a:off x="3048000" y="2819400"/>
            <a:ext cx="54102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0" name="Text Placeholder 10"/>
          <p:cNvSpPr>
            <a:spLocks noGrp="1"/>
          </p:cNvSpPr>
          <p:nvPr>
            <p:ph type="body" sz="quarter" idx="13" hasCustomPrompt="1"/>
          </p:nvPr>
        </p:nvSpPr>
        <p:spPr>
          <a:xfrm>
            <a:off x="3048000" y="3429000"/>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22" name="Text Placeholder 10"/>
          <p:cNvSpPr>
            <a:spLocks noGrp="1"/>
          </p:cNvSpPr>
          <p:nvPr>
            <p:ph type="body" sz="quarter" idx="14" hasCustomPrompt="1"/>
          </p:nvPr>
        </p:nvSpPr>
        <p:spPr>
          <a:xfrm>
            <a:off x="3048000" y="4020456"/>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12"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3"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14"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86683187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REVIEW - 2 questions">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533400" y="1524000"/>
            <a:ext cx="8077200" cy="914400"/>
          </a:xfrm>
          <a:prstGeom prst="rect">
            <a:avLst/>
          </a:prstGeom>
        </p:spPr>
        <p:txBody>
          <a:bodyPr/>
          <a:lstStyle>
            <a:lvl1pPr marL="0" indent="0" algn="ctr">
              <a:buNone/>
              <a:defRPr sz="2000" baseline="0"/>
            </a:lvl1pPr>
          </a:lstStyle>
          <a:p>
            <a:pPr lvl="0"/>
            <a:r>
              <a:rPr lang="en-US" sz="2000" dirty="0"/>
              <a:t>Click to enter question.</a:t>
            </a:r>
            <a:endParaRPr lang="en-US" dirty="0"/>
          </a:p>
        </p:txBody>
      </p:sp>
      <p:sp>
        <p:nvSpPr>
          <p:cNvPr id="6" name="Oval 5"/>
          <p:cNvSpPr/>
          <p:nvPr/>
        </p:nvSpPr>
        <p:spPr>
          <a:xfrm>
            <a:off x="2514600" y="27432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a:t>
            </a:r>
          </a:p>
        </p:txBody>
      </p:sp>
      <p:sp>
        <p:nvSpPr>
          <p:cNvPr id="17" name="Oval 16"/>
          <p:cNvSpPr/>
          <p:nvPr/>
        </p:nvSpPr>
        <p:spPr>
          <a:xfrm>
            <a:off x="2514600" y="3352800"/>
            <a:ext cx="457200" cy="457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B</a:t>
            </a:r>
          </a:p>
        </p:txBody>
      </p:sp>
      <p:sp>
        <p:nvSpPr>
          <p:cNvPr id="11" name="Text Placeholder 10"/>
          <p:cNvSpPr>
            <a:spLocks noGrp="1"/>
          </p:cNvSpPr>
          <p:nvPr>
            <p:ph type="body" sz="quarter" idx="12" hasCustomPrompt="1"/>
          </p:nvPr>
        </p:nvSpPr>
        <p:spPr>
          <a:xfrm>
            <a:off x="3048000" y="2819400"/>
            <a:ext cx="5410200" cy="457200"/>
          </a:xfrm>
          <a:prstGeom prst="rect">
            <a:avLst/>
          </a:prstGeom>
        </p:spPr>
        <p:txBody>
          <a:bodyPr/>
          <a:lstStyle>
            <a:lvl1pPr marL="0" indent="0">
              <a:buNone/>
              <a:defRPr sz="1800" baseline="0"/>
            </a:lvl1pPr>
            <a:lvl5pPr marL="1828800" indent="0">
              <a:buNone/>
              <a:defRPr/>
            </a:lvl5pPr>
          </a:lstStyle>
          <a:p>
            <a:pPr lvl="0"/>
            <a:r>
              <a:rPr lang="en-US" dirty="0"/>
              <a:t>Click to add correct answer</a:t>
            </a:r>
          </a:p>
        </p:txBody>
      </p:sp>
      <p:sp>
        <p:nvSpPr>
          <p:cNvPr id="20" name="Text Placeholder 10"/>
          <p:cNvSpPr>
            <a:spLocks noGrp="1"/>
          </p:cNvSpPr>
          <p:nvPr>
            <p:ph type="body" sz="quarter" idx="13" hasCustomPrompt="1"/>
          </p:nvPr>
        </p:nvSpPr>
        <p:spPr>
          <a:xfrm>
            <a:off x="3048000" y="3429000"/>
            <a:ext cx="5410200" cy="457200"/>
          </a:xfrm>
          <a:prstGeom prst="rect">
            <a:avLst/>
          </a:prstGeom>
        </p:spPr>
        <p:txBody>
          <a:bodyPr/>
          <a:lstStyle>
            <a:lvl1pPr marL="0" indent="0">
              <a:buNone/>
              <a:defRPr sz="1800"/>
            </a:lvl1pPr>
            <a:lvl5pPr marL="1828800" indent="0">
              <a:buNone/>
              <a:defRPr/>
            </a:lvl5pPr>
          </a:lstStyle>
          <a:p>
            <a:pPr lvl="0"/>
            <a:r>
              <a:rPr lang="en-US" dirty="0"/>
              <a:t>Click to add incorrect answer</a:t>
            </a:r>
          </a:p>
        </p:txBody>
      </p:sp>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10" name="Text Placeholder 8"/>
          <p:cNvSpPr>
            <a:spLocks noGrp="1"/>
          </p:cNvSpPr>
          <p:nvPr>
            <p:ph type="body" sz="quarter" idx="10" hasCustomPrompt="1"/>
          </p:nvPr>
        </p:nvSpPr>
        <p:spPr>
          <a:xfrm>
            <a:off x="152400" y="685800"/>
            <a:ext cx="8839200" cy="3810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1800" baseline="0">
                <a:latin typeface="+mn-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F3F41"/>
                </a:solidFill>
                <a:effectLst/>
                <a:uLnTx/>
                <a:uFillTx/>
                <a:latin typeface="+mn-lt"/>
                <a:ea typeface="+mn-ea"/>
                <a:cs typeface="+mn-cs"/>
              </a:rPr>
              <a:t>Select the best answer.</a:t>
            </a:r>
          </a:p>
        </p:txBody>
      </p:sp>
      <p:sp>
        <p:nvSpPr>
          <p:cNvPr id="12"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295310808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REVIEW - incorrect response">
    <p:spTree>
      <p:nvGrpSpPr>
        <p:cNvPr id="1" name=""/>
        <p:cNvGrpSpPr/>
        <p:nvPr/>
      </p:nvGrpSpPr>
      <p:grpSpPr>
        <a:xfrm>
          <a:off x="0" y="0"/>
          <a:ext cx="0" cy="0"/>
          <a:chOff x="0" y="0"/>
          <a:chExt cx="0" cy="0"/>
        </a:xfrm>
      </p:grpSpPr>
      <p:sp>
        <p:nvSpPr>
          <p:cNvPr id="3" name="Rounded Rectangle 2"/>
          <p:cNvSpPr/>
          <p:nvPr/>
        </p:nvSpPr>
        <p:spPr>
          <a:xfrm>
            <a:off x="1879743" y="2400300"/>
            <a:ext cx="5384515" cy="2400300"/>
          </a:xfrm>
          <a:prstGeom prst="roundRect">
            <a:avLst>
              <a:gd name="adj" fmla="val 9612"/>
            </a:avLst>
          </a:prstGeom>
          <a:gradFill flip="none" rotWithShape="1">
            <a:gsLst>
              <a:gs pos="0">
                <a:schemeClr val="tx1">
                  <a:lumMod val="20000"/>
                  <a:lumOff val="80000"/>
                </a:schemeClr>
              </a:gs>
              <a:gs pos="100000">
                <a:srgbClr val="ECECEC"/>
              </a:gs>
            </a:gsLst>
            <a:lin ang="135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cxnSp>
        <p:nvCxnSpPr>
          <p:cNvPr id="10" name="Straight Connector 9"/>
          <p:cNvCxnSpPr/>
          <p:nvPr/>
        </p:nvCxnSpPr>
        <p:spPr>
          <a:xfrm>
            <a:off x="2362200" y="3112532"/>
            <a:ext cx="4419600"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6" hasCustomPrompt="1"/>
          </p:nvPr>
        </p:nvSpPr>
        <p:spPr>
          <a:xfrm>
            <a:off x="2133600" y="3112532"/>
            <a:ext cx="4876800" cy="1042182"/>
          </a:xfrm>
          <a:prstGeom prst="rect">
            <a:avLst/>
          </a:prstGeom>
        </p:spPr>
        <p:txBody>
          <a:bodyPr anchor="ctr"/>
          <a:lstStyle>
            <a:lvl1pPr marL="0" indent="0" algn="ctr">
              <a:buNone/>
              <a:defRPr sz="2000" baseline="0"/>
            </a:lvl1pPr>
          </a:lstStyle>
          <a:p>
            <a:pPr lvl="0"/>
            <a:r>
              <a:rPr lang="en-US" dirty="0"/>
              <a:t>You selected the wrong answer. </a:t>
            </a:r>
          </a:p>
          <a:p>
            <a:pPr lvl="0"/>
            <a:r>
              <a:rPr lang="en-US" dirty="0"/>
              <a:t>Please try again.</a:t>
            </a:r>
          </a:p>
        </p:txBody>
      </p:sp>
      <p:sp>
        <p:nvSpPr>
          <p:cNvPr id="16" name="Rounded Rectangle 15"/>
          <p:cNvSpPr/>
          <p:nvPr/>
        </p:nvSpPr>
        <p:spPr>
          <a:xfrm>
            <a:off x="3581400" y="4154714"/>
            <a:ext cx="1981200" cy="457200"/>
          </a:xfrm>
          <a:prstGeom prst="roundRect">
            <a:avLst/>
          </a:prstGeom>
          <a:gradFill flip="none" rotWithShape="1">
            <a:gsLst>
              <a:gs pos="0">
                <a:schemeClr val="tx2">
                  <a:lumMod val="40000"/>
                  <a:lumOff val="60000"/>
                </a:schemeClr>
              </a:gs>
              <a:gs pos="100000">
                <a:schemeClr val="bg2">
                  <a:shade val="100000"/>
                  <a:satMod val="115000"/>
                </a:schemeClr>
              </a:gs>
            </a:gsLst>
            <a:lin ang="16200000" scaled="1"/>
            <a:tileRect/>
          </a:gradFill>
          <a:ln w="3175">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solidFill>
                <a:schemeClr val="tx1"/>
              </a:solidFill>
            </a:endParaRPr>
          </a:p>
        </p:txBody>
      </p:sp>
      <p:sp>
        <p:nvSpPr>
          <p:cNvPr id="9" name="Title 1"/>
          <p:cNvSpPr>
            <a:spLocks noGrp="1"/>
          </p:cNvSpPr>
          <p:nvPr>
            <p:ph type="ctrTitle" hasCustomPrompt="1"/>
          </p:nvPr>
        </p:nvSpPr>
        <p:spPr>
          <a:xfrm>
            <a:off x="152400" y="61686"/>
            <a:ext cx="8839200" cy="536573"/>
          </a:xfrm>
          <a:prstGeom prst="rect">
            <a:avLst/>
          </a:prstGeom>
        </p:spPr>
        <p:txBody>
          <a:bodyPr>
            <a:noAutofit/>
          </a:bodyPr>
          <a:lstStyle>
            <a:lvl1pPr algn="l">
              <a:defRPr sz="2800" b="0" baseline="0">
                <a:solidFill>
                  <a:schemeClr val="bg1"/>
                </a:solidFill>
                <a:latin typeface="+mj-lt"/>
              </a:defRPr>
            </a:lvl1pPr>
          </a:lstStyle>
          <a:p>
            <a:r>
              <a:rPr lang="en-US" dirty="0"/>
              <a:t>LET’S REVIEW</a:t>
            </a:r>
          </a:p>
        </p:txBody>
      </p:sp>
      <p:sp>
        <p:nvSpPr>
          <p:cNvPr id="4" name="Text Placeholder 3"/>
          <p:cNvSpPr>
            <a:spLocks noGrp="1"/>
          </p:cNvSpPr>
          <p:nvPr>
            <p:ph type="body" sz="quarter" idx="17" hasCustomPrompt="1"/>
          </p:nvPr>
        </p:nvSpPr>
        <p:spPr>
          <a:xfrm>
            <a:off x="3276600" y="2560989"/>
            <a:ext cx="2590800" cy="533400"/>
          </a:xfrm>
          <a:prstGeom prst="rect">
            <a:avLst/>
          </a:prstGeom>
        </p:spPr>
        <p:txBody>
          <a:bodyPr/>
          <a:lstStyle>
            <a:lvl1pPr marL="0" indent="0" algn="ctr">
              <a:buNone/>
              <a:defRPr sz="2400" b="1"/>
            </a:lvl1pPr>
          </a:lstStyle>
          <a:p>
            <a:pPr lvl="0"/>
            <a:r>
              <a:rPr lang="en-US" dirty="0"/>
              <a:t>Incorrect</a:t>
            </a:r>
          </a:p>
        </p:txBody>
      </p:sp>
      <p:sp>
        <p:nvSpPr>
          <p:cNvPr id="6" name="Text Placeholder 5"/>
          <p:cNvSpPr>
            <a:spLocks noGrp="1"/>
          </p:cNvSpPr>
          <p:nvPr>
            <p:ph type="body" sz="quarter" idx="18" hasCustomPrompt="1"/>
          </p:nvPr>
        </p:nvSpPr>
        <p:spPr>
          <a:xfrm>
            <a:off x="3517829" y="4192814"/>
            <a:ext cx="2108343" cy="381000"/>
          </a:xfrm>
          <a:prstGeom prst="rect">
            <a:avLst/>
          </a:prstGeom>
        </p:spPr>
        <p:txBody>
          <a:bodyPr/>
          <a:lstStyle>
            <a:lvl1pPr marL="0" indent="0" algn="ctr">
              <a:buNone/>
              <a:defRPr sz="2000" baseline="0"/>
            </a:lvl1pPr>
          </a:lstStyle>
          <a:p>
            <a:pPr lvl="0"/>
            <a:r>
              <a:rPr lang="en-US" dirty="0"/>
              <a:t>Try Again</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54828847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1.png"/><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3.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image" Target="../media/image9.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image" Target="../media/image8.png"/><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8681635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3"/>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214F36-A7F1-46AC-87B0-FAE16F44C5FB}" type="datetimeFigureOut">
              <a:rPr lang="en-US" smtClean="0"/>
              <a:t>7/22/2019</a:t>
            </a:fld>
            <a:endParaRPr lang="en-US"/>
          </a:p>
        </p:txBody>
      </p:sp>
      <p:sp>
        <p:nvSpPr>
          <p:cNvPr id="5" name="Footer Placeholder 4"/>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A8F14-8BB1-473B-92D7-FF74D699A821}" type="slidenum">
              <a:rPr lang="en-US" smtClean="0"/>
              <a:t>‹#›</a:t>
            </a:fld>
            <a:endParaRPr lang="en-US"/>
          </a:p>
        </p:txBody>
      </p:sp>
    </p:spTree>
    <p:extLst>
      <p:ext uri="{BB962C8B-B14F-4D97-AF65-F5344CB8AC3E}">
        <p14:creationId xmlns:p14="http://schemas.microsoft.com/office/powerpoint/2010/main" val="1868163519"/>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3" name="Picture 2"/>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5867400" y="5764290"/>
            <a:ext cx="2819400" cy="693663"/>
          </a:xfrm>
          <a:prstGeom prst="rect">
            <a:avLst/>
          </a:prstGeom>
        </p:spPr>
      </p:pic>
      <p:pic>
        <p:nvPicPr>
          <p:cNvPr id="4" name="Picture 3"/>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7315200" y="5909307"/>
            <a:ext cx="1257300" cy="491491"/>
          </a:xfrm>
          <a:prstGeom prst="rect">
            <a:avLst/>
          </a:prstGeom>
        </p:spPr>
      </p:pic>
      <p:pic>
        <p:nvPicPr>
          <p:cNvPr id="5" name="Picture 4"/>
          <p:cNvPicPr>
            <a:picLocks noChangeAspect="1"/>
          </p:cNvPicPr>
          <p:nvPr userDrawn="1"/>
        </p:nvPicPr>
        <p:blipFill>
          <a:blip r:embed="rId29">
            <a:extLst>
              <a:ext uri="{28A0092B-C50C-407E-A947-70E740481C1C}">
                <a14:useLocalDpi xmlns:a14="http://schemas.microsoft.com/office/drawing/2010/main" val="0"/>
              </a:ext>
            </a:extLst>
          </a:blip>
          <a:stretch>
            <a:fillRect/>
          </a:stretch>
        </p:blipFill>
        <p:spPr>
          <a:xfrm>
            <a:off x="5981700" y="5909309"/>
            <a:ext cx="1257300" cy="491491"/>
          </a:xfrm>
          <a:prstGeom prst="rect">
            <a:avLst/>
          </a:prstGeom>
        </p:spPr>
      </p:pic>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a:t>
            </a:fld>
            <a:r>
              <a:rPr lang="en-US"/>
              <a:t> -</a:t>
            </a:r>
          </a:p>
        </p:txBody>
      </p:sp>
    </p:spTree>
    <p:extLst>
      <p:ext uri="{BB962C8B-B14F-4D97-AF65-F5344CB8AC3E}">
        <p14:creationId xmlns:p14="http://schemas.microsoft.com/office/powerpoint/2010/main" val="186816351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8"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34.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hyperlink" Target="http://www.fis.com/ldapsearch?user=*" TargetMode="Externa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owasp.org/index.php/OWASP_Top_Ten_Cheat_Sheet" TargetMode="External"/><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3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7.png"/><Relationship Id="rId1" Type="http://schemas.openxmlformats.org/officeDocument/2006/relationships/slideLayout" Target="../slideLayouts/slideLayout34.xml"/><Relationship Id="rId5" Type="http://schemas.openxmlformats.org/officeDocument/2006/relationships/hyperlink" Target="http://www.hacker.com/" TargetMode="External"/><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hyperlink" Target="https://www.owasp.org/index.php/OWASP_Top_Ten_Cheat_Sheet" TargetMode="External"/><Relationship Id="rId2" Type="http://schemas.openxmlformats.org/officeDocument/2006/relationships/hyperlink" Target="https://www.owasp.org/index.php/OWASP_Guide_Project" TargetMode="External"/><Relationship Id="rId1" Type="http://schemas.openxmlformats.org/officeDocument/2006/relationships/slideLayout" Target="../slideLayouts/slideLayout34.xml"/><Relationship Id="rId6" Type="http://schemas.openxmlformats.org/officeDocument/2006/relationships/hyperlink" Target="https://www.owasp.org/index.php/Category:OWASP_Application_Security_Verification_Standard_Project" TargetMode="External"/><Relationship Id="rId5" Type="http://schemas.openxmlformats.org/officeDocument/2006/relationships/hyperlink" Target="https://www.owasp.org/index.php/OWASP_Proactive_Controls" TargetMode="External"/><Relationship Id="rId4" Type="http://schemas.openxmlformats.org/officeDocument/2006/relationships/hyperlink" Target="https://www.owasp.org/index.php/OWASP_Testing_Project"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8.jpe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5.xml.rels><?xml version="1.0" encoding="UTF-8" standalone="yes"?>
<Relationships xmlns="http://schemas.openxmlformats.org/package/2006/relationships"><Relationship Id="rId2" Type="http://schemas.openxmlformats.org/officeDocument/2006/relationships/hyperlink" Target="https://www.ssllabs.com/ssltest/" TargetMode="External"/><Relationship Id="rId1" Type="http://schemas.openxmlformats.org/officeDocument/2006/relationships/slideLayout" Target="../slideLayouts/slideLayout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3" Type="http://schemas.openxmlformats.org/officeDocument/2006/relationships/hyperlink" Target="http://www.w3.org/TR/REC-xml/#sec-external-ent" TargetMode="External"/><Relationship Id="rId2" Type="http://schemas.openxmlformats.org/officeDocument/2006/relationships/hyperlink" Target="http://www.w3.org/TR/REC-xml/" TargetMode="External"/><Relationship Id="rId1" Type="http://schemas.openxmlformats.org/officeDocument/2006/relationships/slideLayout" Target="../slideLayouts/slideLayout34.xml"/></Relationships>
</file>

<file path=ppt/slides/_rels/slide43.xml.rels><?xml version="1.0" encoding="UTF-8" standalone="yes"?>
<Relationships xmlns="http://schemas.openxmlformats.org/package/2006/relationships"><Relationship Id="rId3" Type="http://schemas.openxmlformats.org/officeDocument/2006/relationships/hyperlink" Target="http://www.w3.org/TR/REC-xml/#sec-prolog-dtd" TargetMode="External"/><Relationship Id="rId2" Type="http://schemas.openxmlformats.org/officeDocument/2006/relationships/hyperlink" Target="https://www.owasp.org/index.php/CSRF" TargetMode="External"/><Relationship Id="rId1" Type="http://schemas.openxmlformats.org/officeDocument/2006/relationships/slideLayout" Target="../slideLayouts/slideLayout34.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owasp.org/index.php/OWASP_Risk_Rating_Methodology" TargetMode="External"/><Relationship Id="rId1" Type="http://schemas.openxmlformats.org/officeDocument/2006/relationships/slideLayout" Target="../slideLayouts/slideLayout34.xml"/><Relationship Id="rId4" Type="http://schemas.openxmlformats.org/officeDocument/2006/relationships/hyperlink" Target="http://cwe.mitre.or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5.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png"/><Relationship Id="rId1" Type="http://schemas.openxmlformats.org/officeDocument/2006/relationships/slideLayout" Target="../slideLayouts/slideLayout3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6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4.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4.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4.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4.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chart" Target="../charts/chart1.xml"/><Relationship Id="rId1" Type="http://schemas.openxmlformats.org/officeDocument/2006/relationships/slideLayout" Target="../slideLayouts/slideLayout34.xml"/><Relationship Id="rId4" Type="http://schemas.openxmlformats.org/officeDocument/2006/relationships/chart" Target="../charts/char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3.png"/><Relationship Id="rId1" Type="http://schemas.openxmlformats.org/officeDocument/2006/relationships/slideLayout" Target="../slideLayouts/slideLayout34.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4.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4.xml"/></Relationships>
</file>

<file path=ppt/slides/_rels/slide84.xml.rels><?xml version="1.0" encoding="UTF-8" standalone="yes"?>
<Relationships xmlns="http://schemas.openxmlformats.org/package/2006/relationships"><Relationship Id="rId3" Type="http://schemas.openxmlformats.org/officeDocument/2006/relationships/hyperlink" Target="https://www.owasp.org/index.php/Cheat_Sheets" TargetMode="External"/><Relationship Id="rId2" Type="http://schemas.openxmlformats.org/officeDocument/2006/relationships/hyperlink" Target="https://www.owasp.org/index.php/Guide" TargetMode="External"/><Relationship Id="rId1" Type="http://schemas.openxmlformats.org/officeDocument/2006/relationships/slideLayout" Target="../slideLayouts/slideLayout34.xml"/><Relationship Id="rId6" Type="http://schemas.openxmlformats.org/officeDocument/2006/relationships/hyperlink" Target="https://www.owasp.org/index.php/OWASP_Testing_Project" TargetMode="External"/><Relationship Id="rId5" Type="http://schemas.openxmlformats.org/officeDocument/2006/relationships/hyperlink" Target="http://www.owasp.org/index.php/Code_Review_Guide" TargetMode="External"/><Relationship Id="rId4" Type="http://schemas.openxmlformats.org/officeDocument/2006/relationships/hyperlink" Target="http://www.owasp.org/index.php/ASVS"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69545" y="1728420"/>
            <a:ext cx="5257800" cy="2179335"/>
          </a:xfrm>
        </p:spPr>
        <p:txBody>
          <a:bodyPr/>
          <a:lstStyle/>
          <a:p>
            <a:r>
              <a:rPr lang="en-US" sz="3200" dirty="0"/>
              <a:t>Open Web Application Security Project </a:t>
            </a:r>
            <a:br>
              <a:rPr lang="en-US" sz="3200" dirty="0"/>
            </a:br>
            <a:r>
              <a:rPr lang="en-US" sz="2000" dirty="0"/>
              <a:t>(OWASP Top 10 for 2017)</a:t>
            </a:r>
            <a:br>
              <a:rPr lang="en-US" sz="3200" dirty="0"/>
            </a:br>
            <a:endParaRPr lang="en-US" sz="3200" dirty="0"/>
          </a:p>
        </p:txBody>
      </p:sp>
      <p:sp>
        <p:nvSpPr>
          <p:cNvPr id="3" name="Subtitle 2"/>
          <p:cNvSpPr>
            <a:spLocks noGrp="1"/>
          </p:cNvSpPr>
          <p:nvPr>
            <p:ph type="subTitle" idx="1"/>
          </p:nvPr>
        </p:nvSpPr>
        <p:spPr>
          <a:xfrm>
            <a:off x="572858" y="4084336"/>
            <a:ext cx="4807369" cy="640064"/>
          </a:xfrm>
        </p:spPr>
        <p:txBody>
          <a:bodyPr/>
          <a:lstStyle/>
          <a:p>
            <a:r>
              <a:rPr lang="en-US" sz="2000" b="1" dirty="0"/>
              <a:t>Secure Development Practices</a:t>
            </a:r>
          </a:p>
          <a:p>
            <a:endParaRPr lang="en-US" sz="2000" b="1" dirty="0"/>
          </a:p>
          <a:p>
            <a:endParaRPr lang="en-US" sz="2000" b="1" dirty="0"/>
          </a:p>
        </p:txBody>
      </p:sp>
      <p:sp>
        <p:nvSpPr>
          <p:cNvPr id="2" name="Text Placeholder 1"/>
          <p:cNvSpPr>
            <a:spLocks noGrp="1"/>
          </p:cNvSpPr>
          <p:nvPr>
            <p:ph type="body" sz="quarter" idx="10"/>
          </p:nvPr>
        </p:nvSpPr>
        <p:spPr>
          <a:xfrm>
            <a:off x="572858" y="4572000"/>
            <a:ext cx="4838700" cy="698445"/>
          </a:xfrm>
        </p:spPr>
        <p:txBody>
          <a:bodyPr/>
          <a:lstStyle/>
          <a:p>
            <a:r>
              <a:rPr lang="en-US" sz="1800" dirty="0"/>
              <a:t>July 30 and 31 , 2019</a:t>
            </a:r>
          </a:p>
          <a:p>
            <a:r>
              <a:rPr lang="en-US" sz="1800" dirty="0"/>
              <a:t>Presenter: Venkatesh Reddy Madduri</a:t>
            </a:r>
          </a:p>
        </p:txBody>
      </p:sp>
      <p:sp>
        <p:nvSpPr>
          <p:cNvPr id="10" name="TextBox 9"/>
          <p:cNvSpPr txBox="1"/>
          <p:nvPr/>
        </p:nvSpPr>
        <p:spPr>
          <a:xfrm>
            <a:off x="-2489006" y="24938"/>
            <a:ext cx="2211185" cy="4031873"/>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endParaRPr lang="en-US" sz="1600" dirty="0">
              <a:solidFill>
                <a:srgbClr val="000000"/>
              </a:solidFill>
              <a:latin typeface="+mj-lt"/>
            </a:endParaRPr>
          </a:p>
          <a:p>
            <a:r>
              <a:rPr lang="en-US" sz="2000" dirty="0">
                <a:solidFill>
                  <a:srgbClr val="000000"/>
                </a:solidFill>
                <a:latin typeface="+mj-lt"/>
              </a:rPr>
              <a:t>Title Slide</a:t>
            </a:r>
          </a:p>
          <a:p>
            <a:endParaRPr lang="en-US" sz="1200" dirty="0">
              <a:solidFill>
                <a:srgbClr val="000000"/>
              </a:solidFill>
              <a:latin typeface="+mj-lt"/>
            </a:endParaRPr>
          </a:p>
          <a:p>
            <a:r>
              <a:rPr lang="en-US" sz="1400" dirty="0">
                <a:solidFill>
                  <a:srgbClr val="000000"/>
                </a:solidFill>
                <a:latin typeface="+mj-lt"/>
              </a:rPr>
              <a:t>Heading </a:t>
            </a:r>
          </a:p>
          <a:p>
            <a:r>
              <a:rPr lang="en-US" sz="1200" dirty="0">
                <a:solidFill>
                  <a:srgbClr val="000000"/>
                </a:solidFill>
                <a:latin typeface="+mj-lt"/>
              </a:rPr>
              <a:t>• Font: Calibri, 32 </a:t>
            </a:r>
            <a:r>
              <a:rPr lang="en-US" sz="1200" dirty="0" err="1">
                <a:solidFill>
                  <a:srgbClr val="000000"/>
                </a:solidFill>
                <a:latin typeface="+mj-lt"/>
              </a:rPr>
              <a:t>pt</a:t>
            </a:r>
            <a:r>
              <a:rPr lang="en-US" sz="1200" dirty="0">
                <a:solidFill>
                  <a:srgbClr val="000000"/>
                </a:solidFill>
                <a:latin typeface="+mj-lt"/>
              </a:rPr>
              <a:t>, </a:t>
            </a:r>
            <a:r>
              <a:rPr lang="en-US" sz="1200" b="1" dirty="0">
                <a:solidFill>
                  <a:srgbClr val="000000"/>
                </a:solidFill>
                <a:latin typeface="+mj-lt"/>
              </a:rPr>
              <a:t>Bold</a:t>
            </a:r>
          </a:p>
          <a:p>
            <a:pPr lvl="0"/>
            <a:r>
              <a:rPr lang="en-US" sz="1200" dirty="0">
                <a:solidFill>
                  <a:srgbClr val="000000"/>
                </a:solidFill>
                <a:latin typeface="+mj-lt"/>
              </a:rPr>
              <a:t>• Color: White</a:t>
            </a:r>
          </a:p>
          <a:p>
            <a:pPr lvl="0"/>
            <a:endParaRPr lang="en-US" sz="1200" dirty="0">
              <a:solidFill>
                <a:srgbClr val="000000"/>
              </a:solidFill>
              <a:latin typeface="+mj-lt"/>
            </a:endParaRPr>
          </a:p>
          <a:p>
            <a:pPr lvl="0"/>
            <a:r>
              <a:rPr lang="en-US" sz="1400" dirty="0">
                <a:solidFill>
                  <a:srgbClr val="000000"/>
                </a:solidFill>
                <a:latin typeface="+mj-lt"/>
              </a:rPr>
              <a:t>Secondary Heading</a:t>
            </a:r>
          </a:p>
          <a:p>
            <a:r>
              <a:rPr lang="en-US" sz="1200" dirty="0">
                <a:solidFill>
                  <a:srgbClr val="000000"/>
                </a:solidFill>
                <a:latin typeface="+mj-lt"/>
              </a:rPr>
              <a:t>• Font: Calibri, 18 </a:t>
            </a:r>
            <a:r>
              <a:rPr lang="en-US" sz="1200" dirty="0" err="1">
                <a:solidFill>
                  <a:srgbClr val="000000"/>
                </a:solidFill>
                <a:latin typeface="+mj-lt"/>
              </a:rPr>
              <a:t>pt</a:t>
            </a:r>
            <a:endParaRPr lang="en-US" sz="1200" dirty="0">
              <a:solidFill>
                <a:srgbClr val="000000"/>
              </a:solidFill>
              <a:latin typeface="+mj-lt"/>
            </a:endParaRPr>
          </a:p>
          <a:p>
            <a:r>
              <a:rPr lang="en-US" sz="1200" dirty="0">
                <a:latin typeface="+mj-lt"/>
              </a:rPr>
              <a:t>• Color: White</a:t>
            </a:r>
          </a:p>
          <a:p>
            <a:endParaRPr lang="en-US" sz="1200" dirty="0">
              <a:latin typeface="+mj-lt"/>
            </a:endParaRPr>
          </a:p>
          <a:p>
            <a:pPr lvl="0"/>
            <a:r>
              <a:rPr lang="en-US" sz="1400" dirty="0">
                <a:solidFill>
                  <a:srgbClr val="000000"/>
                </a:solidFill>
                <a:latin typeface="+mj-lt"/>
              </a:rPr>
              <a:t>Date</a:t>
            </a:r>
          </a:p>
          <a:p>
            <a:r>
              <a:rPr lang="en-US" sz="1200" dirty="0">
                <a:solidFill>
                  <a:srgbClr val="000000"/>
                </a:solidFill>
                <a:latin typeface="+mj-lt"/>
              </a:rPr>
              <a:t>• Font: Calibri, 16 </a:t>
            </a:r>
            <a:r>
              <a:rPr lang="en-US" sz="1200" dirty="0" err="1">
                <a:solidFill>
                  <a:srgbClr val="000000"/>
                </a:solidFill>
                <a:latin typeface="+mj-lt"/>
              </a:rPr>
              <a:t>pt</a:t>
            </a:r>
            <a:endParaRPr lang="en-US" sz="1200" dirty="0">
              <a:solidFill>
                <a:srgbClr val="000000"/>
              </a:solidFill>
              <a:latin typeface="+mj-lt"/>
            </a:endParaRPr>
          </a:p>
          <a:p>
            <a:r>
              <a:rPr lang="en-US" sz="1200" dirty="0">
                <a:latin typeface="+mj-lt"/>
              </a:rPr>
              <a:t>• Color: White</a:t>
            </a:r>
          </a:p>
          <a:p>
            <a:endParaRPr lang="en-US" sz="1200" dirty="0">
              <a:latin typeface="+mj-lt"/>
            </a:endParaRPr>
          </a:p>
          <a:p>
            <a:endParaRPr lang="en-US" sz="1200" dirty="0">
              <a:latin typeface="+mj-lt"/>
            </a:endParaRPr>
          </a:p>
          <a:p>
            <a:r>
              <a:rPr lang="en-US" sz="1200" dirty="0">
                <a:latin typeface="+mj-lt"/>
              </a:rPr>
              <a:t>NO SLIDE NUMBER</a:t>
            </a:r>
          </a:p>
          <a:p>
            <a:endParaRPr lang="en-US" sz="1200" dirty="0">
              <a:solidFill>
                <a:srgbClr val="000000"/>
              </a:solidFill>
              <a:latin typeface="+mj-lt"/>
            </a:endParaRPr>
          </a:p>
          <a:p>
            <a:r>
              <a:rPr lang="en-US" sz="1200" i="1" dirty="0">
                <a:solidFill>
                  <a:srgbClr val="000000"/>
                </a:solidFill>
                <a:latin typeface="+mj-lt"/>
                <a:cs typeface="Arial"/>
              </a:rPr>
              <a:t>Click on the corner of this text box to delete </a:t>
            </a:r>
          </a:p>
        </p:txBody>
      </p:sp>
      <p:sp>
        <p:nvSpPr>
          <p:cNvPr id="6" name="Slide Number Placeholder 2"/>
          <p:cNvSpPr>
            <a:spLocks noGrp="1"/>
          </p:cNvSpPr>
          <p:nvPr>
            <p:ph type="sldNum" sz="quarter" idx="4294967295"/>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a:t>
            </a:fld>
            <a:r>
              <a:rPr lang="en-US"/>
              <a:t> -</a:t>
            </a:r>
          </a:p>
        </p:txBody>
      </p:sp>
    </p:spTree>
    <p:extLst>
      <p:ext uri="{BB962C8B-B14F-4D97-AF65-F5344CB8AC3E}">
        <p14:creationId xmlns:p14="http://schemas.microsoft.com/office/powerpoint/2010/main" val="1052411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 2017 -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10</a:t>
            </a:fld>
            <a:r>
              <a:rPr lang="en-US"/>
              <a:t> -</a:t>
            </a:r>
          </a:p>
        </p:txBody>
      </p:sp>
      <p:pic>
        <p:nvPicPr>
          <p:cNvPr id="3" name="Picture 2">
            <a:extLst>
              <a:ext uri="{FF2B5EF4-FFF2-40B4-BE49-F238E27FC236}">
                <a16:creationId xmlns:a16="http://schemas.microsoft.com/office/drawing/2014/main" id="{534F119F-FA97-4D05-B6D7-A9B83AA6204D}"/>
              </a:ext>
            </a:extLst>
          </p:cNvPr>
          <p:cNvPicPr>
            <a:picLocks noChangeAspect="1"/>
          </p:cNvPicPr>
          <p:nvPr/>
        </p:nvPicPr>
        <p:blipFill>
          <a:blip r:embed="rId2"/>
          <a:stretch>
            <a:fillRect/>
          </a:stretch>
        </p:blipFill>
        <p:spPr>
          <a:xfrm>
            <a:off x="152400" y="914400"/>
            <a:ext cx="8839200" cy="4648200"/>
          </a:xfrm>
          <a:prstGeom prst="rect">
            <a:avLst/>
          </a:prstGeom>
        </p:spPr>
      </p:pic>
    </p:spTree>
    <p:extLst>
      <p:ext uri="{BB962C8B-B14F-4D97-AF65-F5344CB8AC3E}">
        <p14:creationId xmlns:p14="http://schemas.microsoft.com/office/powerpoint/2010/main" val="11060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 2017 -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11</a:t>
            </a:fld>
            <a:r>
              <a:rPr lang="en-US"/>
              <a:t> -</a:t>
            </a:r>
          </a:p>
        </p:txBody>
      </p:sp>
      <p:pic>
        <p:nvPicPr>
          <p:cNvPr id="4" name="Picture 3">
            <a:extLst>
              <a:ext uri="{FF2B5EF4-FFF2-40B4-BE49-F238E27FC236}">
                <a16:creationId xmlns:a16="http://schemas.microsoft.com/office/drawing/2014/main" id="{79CC8A8A-2671-4620-8154-26925A1F2AA5}"/>
              </a:ext>
            </a:extLst>
          </p:cNvPr>
          <p:cNvPicPr>
            <a:picLocks noChangeAspect="1"/>
          </p:cNvPicPr>
          <p:nvPr/>
        </p:nvPicPr>
        <p:blipFill>
          <a:blip r:embed="rId2"/>
          <a:stretch>
            <a:fillRect/>
          </a:stretch>
        </p:blipFill>
        <p:spPr>
          <a:xfrm>
            <a:off x="152400" y="914400"/>
            <a:ext cx="8839200" cy="4495800"/>
          </a:xfrm>
          <a:prstGeom prst="rect">
            <a:avLst/>
          </a:prstGeom>
        </p:spPr>
      </p:pic>
    </p:spTree>
    <p:extLst>
      <p:ext uri="{BB962C8B-B14F-4D97-AF65-F5344CB8AC3E}">
        <p14:creationId xmlns:p14="http://schemas.microsoft.com/office/powerpoint/2010/main" val="2849455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 2017 – Injection Exploit </a:t>
            </a:r>
          </a:p>
        </p:txBody>
      </p:sp>
      <p:sp>
        <p:nvSpPr>
          <p:cNvPr id="3" name="Text Placeholder 2"/>
          <p:cNvSpPr>
            <a:spLocks noGrp="1"/>
          </p:cNvSpPr>
          <p:nvPr>
            <p:ph type="body" sz="quarter" idx="10"/>
          </p:nvPr>
        </p:nvSpPr>
        <p:spPr/>
        <p:txBody>
          <a:bodyPr/>
          <a:lstStyle/>
          <a:p>
            <a:r>
              <a:rPr lang="en-US" dirty="0"/>
              <a:t>INJECTION ILLUSTRATED</a:t>
            </a:r>
          </a:p>
        </p:txBody>
      </p:sp>
      <p:sp>
        <p:nvSpPr>
          <p:cNvPr id="101" name="TextBox 100"/>
          <p:cNvSpPr txBox="1"/>
          <p:nvPr/>
        </p:nvSpPr>
        <p:spPr>
          <a:xfrm>
            <a:off x="381000" y="1295400"/>
            <a:ext cx="8534400" cy="400110"/>
          </a:xfrm>
          <a:prstGeom prst="rect">
            <a:avLst/>
          </a:prstGeom>
          <a:noFill/>
        </p:spPr>
        <p:txBody>
          <a:bodyPr wrap="square" rtlCol="0">
            <a:spAutoFit/>
          </a:bodyPr>
          <a:lstStyle/>
          <a:p>
            <a:pPr>
              <a:spcBef>
                <a:spcPct val="0"/>
              </a:spcBef>
            </a:pPr>
            <a:r>
              <a:rPr lang="en-US" altLang="en-US" sz="2000" b="1" dirty="0">
                <a:solidFill>
                  <a:srgbClr val="539444"/>
                </a:solidFill>
                <a:cs typeface="Arial" pitchFamily="34" charset="0"/>
              </a:rPr>
              <a:t>Illustrated</a:t>
            </a:r>
          </a:p>
        </p:txBody>
      </p:sp>
      <p:sp>
        <p:nvSpPr>
          <p:cNvPr id="102" name="Rectangle 3"/>
          <p:cNvSpPr>
            <a:spLocks noChangeArrowheads="1"/>
          </p:cNvSpPr>
          <p:nvPr/>
        </p:nvSpPr>
        <p:spPr bwMode="auto">
          <a:xfrm>
            <a:off x="152400" y="1279682"/>
            <a:ext cx="5715000" cy="2149318"/>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lstStyle/>
          <a:p>
            <a:pPr algn="ctr"/>
            <a:endParaRPr lang="en-US" sz="900">
              <a:latin typeface="Times New Roman" pitchFamily="18" charset="0"/>
            </a:endParaRPr>
          </a:p>
        </p:txBody>
      </p:sp>
      <p:sp>
        <p:nvSpPr>
          <p:cNvPr id="103" name="Line 4"/>
          <p:cNvSpPr>
            <a:spLocks noChangeShapeType="1"/>
          </p:cNvSpPr>
          <p:nvPr/>
        </p:nvSpPr>
        <p:spPr bwMode="auto">
          <a:xfrm flipH="1">
            <a:off x="4419600" y="2943225"/>
            <a:ext cx="1066800" cy="0"/>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4" name="Rectangle 5"/>
          <p:cNvSpPr>
            <a:spLocks noChangeArrowheads="1"/>
          </p:cNvSpPr>
          <p:nvPr/>
        </p:nvSpPr>
        <p:spPr bwMode="auto">
          <a:xfrm>
            <a:off x="152400" y="3668713"/>
            <a:ext cx="5715000" cy="2351087"/>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1"/>
          <a:lstStyle/>
          <a:p>
            <a:pPr algn="ctr"/>
            <a:endParaRPr lang="en-US" sz="1600">
              <a:latin typeface="Times New Roman" pitchFamily="18" charset="0"/>
            </a:endParaRPr>
          </a:p>
        </p:txBody>
      </p:sp>
      <p:sp>
        <p:nvSpPr>
          <p:cNvPr id="105" name="Line 6"/>
          <p:cNvSpPr>
            <a:spLocks noChangeShapeType="1"/>
          </p:cNvSpPr>
          <p:nvPr/>
        </p:nvSpPr>
        <p:spPr bwMode="auto">
          <a:xfrm>
            <a:off x="688975" y="5057775"/>
            <a:ext cx="1090613" cy="0"/>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6" name="Line 7"/>
          <p:cNvSpPr>
            <a:spLocks noChangeShapeType="1"/>
          </p:cNvSpPr>
          <p:nvPr/>
        </p:nvSpPr>
        <p:spPr bwMode="auto">
          <a:xfrm>
            <a:off x="933450" y="3001963"/>
            <a:ext cx="1588" cy="2055812"/>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7" name="AutoShape 8"/>
          <p:cNvSpPr>
            <a:spLocks noChangeArrowheads="1"/>
          </p:cNvSpPr>
          <p:nvPr/>
        </p:nvSpPr>
        <p:spPr bwMode="auto">
          <a:xfrm rot="-318816">
            <a:off x="1235075" y="4887913"/>
            <a:ext cx="139700" cy="342900"/>
          </a:xfrm>
          <a:prstGeom prst="parallelogram">
            <a:avLst>
              <a:gd name="adj" fmla="val 56324"/>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sz="1800">
              <a:latin typeface="Times New Roman" pitchFamily="18" charset="0"/>
            </a:endParaRPr>
          </a:p>
        </p:txBody>
      </p:sp>
      <p:sp>
        <p:nvSpPr>
          <p:cNvPr id="108" name="Line 9"/>
          <p:cNvSpPr>
            <a:spLocks noChangeShapeType="1"/>
          </p:cNvSpPr>
          <p:nvPr/>
        </p:nvSpPr>
        <p:spPr bwMode="auto">
          <a:xfrm flipV="1">
            <a:off x="1254125" y="4946650"/>
            <a:ext cx="49213" cy="258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09" name="Line 10"/>
          <p:cNvSpPr>
            <a:spLocks noChangeShapeType="1"/>
          </p:cNvSpPr>
          <p:nvPr/>
        </p:nvSpPr>
        <p:spPr bwMode="auto">
          <a:xfrm flipV="1">
            <a:off x="1303338" y="4946650"/>
            <a:ext cx="50800" cy="2587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10" name="Rectangle 11"/>
          <p:cNvSpPr>
            <a:spLocks noChangeArrowheads="1"/>
          </p:cNvSpPr>
          <p:nvPr/>
        </p:nvSpPr>
        <p:spPr bwMode="ltGray">
          <a:xfrm rot="16200000" flipH="1">
            <a:off x="988695" y="5140009"/>
            <a:ext cx="1280160" cy="228600"/>
          </a:xfrm>
          <a:prstGeom prst="rect">
            <a:avLst/>
          </a:prstGeom>
          <a:solidFill>
            <a:srgbClr val="CC3300"/>
          </a:solidFill>
          <a:ln w="9525">
            <a:miter lim="800000"/>
            <a:headEnd/>
            <a:tailEnd/>
          </a:ln>
          <a:scene3d>
            <a:camera prst="legacyPerspectiveTopRight"/>
            <a:lightRig rig="legacyFlat3" dir="b"/>
          </a:scene3d>
          <a:sp3d extrusionH="3630600" prstMaterial="legacyPlastic">
            <a:bevelT w="13500" h="13500" prst="angle"/>
            <a:bevelB w="13500" h="13500" prst="angle"/>
            <a:extrusionClr>
              <a:srgbClr val="CC3300"/>
            </a:extrusionClr>
          </a:sp3d>
        </p:spPr>
        <p:txBody>
          <a:bodyPr anchor="ctr">
            <a:flatTx/>
          </a:bodyPr>
          <a:lstStyle/>
          <a:p>
            <a:pPr algn="ctr"/>
            <a:r>
              <a:rPr lang="en-US" sz="1000">
                <a:solidFill>
                  <a:schemeClr val="bg1"/>
                </a:solidFill>
                <a:latin typeface="Times New Roman" pitchFamily="18" charset="0"/>
              </a:rPr>
              <a:t>Firewall</a:t>
            </a:r>
          </a:p>
        </p:txBody>
      </p:sp>
      <p:sp>
        <p:nvSpPr>
          <p:cNvPr id="111" name="AutoShape 12"/>
          <p:cNvSpPr>
            <a:spLocks noChangeArrowheads="1"/>
          </p:cNvSpPr>
          <p:nvPr/>
        </p:nvSpPr>
        <p:spPr bwMode="auto">
          <a:xfrm rot="5400000">
            <a:off x="1533525" y="4935538"/>
            <a:ext cx="668337" cy="153988"/>
          </a:xfrm>
          <a:prstGeom prst="can">
            <a:avLst>
              <a:gd name="adj" fmla="val 36056"/>
            </a:avLst>
          </a:prstGeom>
          <a:solidFill>
            <a:srgbClr val="FFFF00"/>
          </a:solidFill>
          <a:ln w="12700">
            <a:solidFill>
              <a:schemeClr val="tx1"/>
            </a:solidFill>
            <a:round/>
            <a:headEnd/>
            <a:tailEnd/>
          </a:ln>
        </p:spPr>
        <p:txBody>
          <a:bodyPr wrap="none" anchor="ctr"/>
          <a:lstStyle/>
          <a:p>
            <a:endParaRPr lang="en-US" sz="1800">
              <a:latin typeface="Times New Roman" pitchFamily="18" charset="0"/>
            </a:endParaRPr>
          </a:p>
        </p:txBody>
      </p:sp>
      <p:sp>
        <p:nvSpPr>
          <p:cNvPr id="112" name="Line 13"/>
          <p:cNvSpPr>
            <a:spLocks noChangeShapeType="1"/>
          </p:cNvSpPr>
          <p:nvPr/>
        </p:nvSpPr>
        <p:spPr bwMode="auto">
          <a:xfrm>
            <a:off x="1892300" y="5043488"/>
            <a:ext cx="2063750" cy="14287"/>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13" name="Freeform 14"/>
          <p:cNvSpPr>
            <a:spLocks/>
          </p:cNvSpPr>
          <p:nvPr/>
        </p:nvSpPr>
        <p:spPr bwMode="gray">
          <a:xfrm>
            <a:off x="996950" y="2979738"/>
            <a:ext cx="511175" cy="1927225"/>
          </a:xfrm>
          <a:custGeom>
            <a:avLst/>
            <a:gdLst>
              <a:gd name="T0" fmla="*/ 2147483647 w 479"/>
              <a:gd name="T1" fmla="*/ 0 h 980"/>
              <a:gd name="T2" fmla="*/ 2147483647 w 479"/>
              <a:gd name="T3" fmla="*/ 2147483647 h 980"/>
              <a:gd name="T4" fmla="*/ 2147483647 w 479"/>
              <a:gd name="T5" fmla="*/ 2147483647 h 980"/>
              <a:gd name="T6" fmla="*/ 0 60000 65536"/>
              <a:gd name="T7" fmla="*/ 0 60000 65536"/>
              <a:gd name="T8" fmla="*/ 0 60000 65536"/>
              <a:gd name="T9" fmla="*/ 0 w 479"/>
              <a:gd name="T10" fmla="*/ 0 h 980"/>
              <a:gd name="T11" fmla="*/ 479 w 479"/>
              <a:gd name="T12" fmla="*/ 980 h 980"/>
            </a:gdLst>
            <a:ahLst/>
            <a:cxnLst>
              <a:cxn ang="T6">
                <a:pos x="T0" y="T1"/>
              </a:cxn>
              <a:cxn ang="T7">
                <a:pos x="T2" y="T3"/>
              </a:cxn>
              <a:cxn ang="T8">
                <a:pos x="T4" y="T5"/>
              </a:cxn>
            </a:cxnLst>
            <a:rect l="T9" t="T10" r="T11" b="T12"/>
            <a:pathLst>
              <a:path w="479" h="980">
                <a:moveTo>
                  <a:pt x="68" y="0"/>
                </a:moveTo>
                <a:cubicBezTo>
                  <a:pt x="33" y="304"/>
                  <a:pt x="0" y="612"/>
                  <a:pt x="68" y="775"/>
                </a:cubicBezTo>
                <a:cubicBezTo>
                  <a:pt x="136" y="938"/>
                  <a:pt x="393" y="937"/>
                  <a:pt x="479" y="980"/>
                </a:cubicBezTo>
              </a:path>
            </a:pathLst>
          </a:custGeom>
          <a:noFill/>
          <a:ln w="101600">
            <a:solidFill>
              <a:srgbClr val="FF0000">
                <a:alpha val="59999"/>
              </a:srgb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14" name="Line 15"/>
          <p:cNvSpPr>
            <a:spLocks noChangeShapeType="1"/>
          </p:cNvSpPr>
          <p:nvPr/>
        </p:nvSpPr>
        <p:spPr bwMode="auto">
          <a:xfrm>
            <a:off x="2913063" y="4414838"/>
            <a:ext cx="0" cy="601662"/>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15" name="AutoShape 16"/>
          <p:cNvSpPr>
            <a:spLocks noChangeArrowheads="1"/>
          </p:cNvSpPr>
          <p:nvPr/>
        </p:nvSpPr>
        <p:spPr bwMode="auto">
          <a:xfrm>
            <a:off x="2725738" y="4356100"/>
            <a:ext cx="388937" cy="515938"/>
          </a:xfrm>
          <a:prstGeom prst="can">
            <a:avLst>
              <a:gd name="adj" fmla="val 33163"/>
            </a:avLst>
          </a:prstGeom>
          <a:solidFill>
            <a:srgbClr val="FFFF00"/>
          </a:solidFill>
          <a:ln w="12700">
            <a:solidFill>
              <a:schemeClr val="tx1"/>
            </a:solidFill>
            <a:round/>
            <a:headEnd/>
            <a:tailEnd/>
          </a:ln>
        </p:spPr>
        <p:txBody>
          <a:bodyPr wrap="none" anchor="ctr"/>
          <a:lstStyle/>
          <a:p>
            <a:endParaRPr lang="en-US" sz="1800">
              <a:latin typeface="Times New Roman" pitchFamily="18" charset="0"/>
            </a:endParaRPr>
          </a:p>
        </p:txBody>
      </p:sp>
      <p:sp>
        <p:nvSpPr>
          <p:cNvPr id="116" name="Rectangle 17"/>
          <p:cNvSpPr>
            <a:spLocks noChangeArrowheads="1"/>
          </p:cNvSpPr>
          <p:nvPr/>
        </p:nvSpPr>
        <p:spPr bwMode="ltGray">
          <a:xfrm>
            <a:off x="2292350" y="4489450"/>
            <a:ext cx="1227138"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r>
              <a:rPr lang="en-US" sz="1000">
                <a:solidFill>
                  <a:schemeClr val="bg1"/>
                </a:solidFill>
                <a:latin typeface="Times New Roman" pitchFamily="18" charset="0"/>
              </a:rPr>
              <a:t>Hardened OS</a:t>
            </a:r>
          </a:p>
        </p:txBody>
      </p:sp>
      <p:sp>
        <p:nvSpPr>
          <p:cNvPr id="117" name="Rectangle 18"/>
          <p:cNvSpPr>
            <a:spLocks noChangeArrowheads="1"/>
          </p:cNvSpPr>
          <p:nvPr/>
        </p:nvSpPr>
        <p:spPr bwMode="ltGray">
          <a:xfrm>
            <a:off x="2278063" y="4156075"/>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r>
              <a:rPr lang="en-US" sz="1000">
                <a:solidFill>
                  <a:schemeClr val="bg1"/>
                </a:solidFill>
                <a:latin typeface="Times New Roman" pitchFamily="18" charset="0"/>
              </a:rPr>
              <a:t>Web Server</a:t>
            </a:r>
          </a:p>
        </p:txBody>
      </p:sp>
      <p:sp>
        <p:nvSpPr>
          <p:cNvPr id="118" name="Rectangle 19"/>
          <p:cNvSpPr>
            <a:spLocks noChangeArrowheads="1"/>
          </p:cNvSpPr>
          <p:nvPr/>
        </p:nvSpPr>
        <p:spPr bwMode="ltGray">
          <a:xfrm>
            <a:off x="2278063" y="3813175"/>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r>
              <a:rPr lang="en-US" sz="1000">
                <a:solidFill>
                  <a:schemeClr val="bg1"/>
                </a:solidFill>
                <a:latin typeface="Times New Roman" pitchFamily="18" charset="0"/>
              </a:rPr>
              <a:t>App Server</a:t>
            </a:r>
          </a:p>
        </p:txBody>
      </p:sp>
      <p:sp>
        <p:nvSpPr>
          <p:cNvPr id="119" name="AutoShape 20"/>
          <p:cNvSpPr>
            <a:spLocks noChangeArrowheads="1"/>
          </p:cNvSpPr>
          <p:nvPr/>
        </p:nvSpPr>
        <p:spPr bwMode="auto">
          <a:xfrm>
            <a:off x="2725738" y="3554413"/>
            <a:ext cx="385762" cy="171450"/>
          </a:xfrm>
          <a:prstGeom prst="can">
            <a:avLst>
              <a:gd name="adj" fmla="val 36056"/>
            </a:avLst>
          </a:prstGeom>
          <a:solidFill>
            <a:srgbClr val="FFFF00"/>
          </a:solidFill>
          <a:ln w="12700">
            <a:solidFill>
              <a:schemeClr val="tx1"/>
            </a:solidFill>
            <a:round/>
            <a:headEnd/>
            <a:tailEnd/>
          </a:ln>
        </p:spPr>
        <p:txBody>
          <a:bodyPr wrap="none" anchor="ctr"/>
          <a:lstStyle/>
          <a:p>
            <a:endParaRPr lang="en-US" sz="1800">
              <a:latin typeface="Times New Roman" pitchFamily="18" charset="0"/>
            </a:endParaRPr>
          </a:p>
        </p:txBody>
      </p:sp>
      <p:sp>
        <p:nvSpPr>
          <p:cNvPr id="120" name="Line 21"/>
          <p:cNvSpPr>
            <a:spLocks noChangeShapeType="1"/>
          </p:cNvSpPr>
          <p:nvPr/>
        </p:nvSpPr>
        <p:spPr bwMode="auto">
          <a:xfrm flipH="1">
            <a:off x="2919413" y="3233738"/>
            <a:ext cx="1587" cy="388937"/>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21" name="Rectangle 22"/>
          <p:cNvSpPr>
            <a:spLocks noChangeArrowheads="1"/>
          </p:cNvSpPr>
          <p:nvPr/>
        </p:nvSpPr>
        <p:spPr bwMode="ltGray">
          <a:xfrm rot="16200000" flipH="1">
            <a:off x="3392170" y="5113021"/>
            <a:ext cx="1280160" cy="228600"/>
          </a:xfrm>
          <a:prstGeom prst="rect">
            <a:avLst/>
          </a:prstGeom>
          <a:solidFill>
            <a:srgbClr val="CC3300"/>
          </a:solidFill>
          <a:ln w="9525">
            <a:miter lim="800000"/>
            <a:headEnd/>
            <a:tailEnd/>
          </a:ln>
          <a:scene3d>
            <a:camera prst="legacyPerspectiveTopRight"/>
            <a:lightRig rig="legacyFlat3" dir="b"/>
          </a:scene3d>
          <a:sp3d extrusionH="3630600" prstMaterial="legacyPlastic">
            <a:bevelT w="13500" h="13500" prst="angle"/>
            <a:bevelB w="13500" h="13500" prst="angle"/>
            <a:extrusionClr>
              <a:srgbClr val="CC3300"/>
            </a:extrusionClr>
          </a:sp3d>
        </p:spPr>
        <p:txBody>
          <a:bodyPr anchor="ctr">
            <a:flatTx/>
          </a:bodyPr>
          <a:lstStyle/>
          <a:p>
            <a:pPr algn="ctr"/>
            <a:r>
              <a:rPr lang="en-US" sz="1000">
                <a:solidFill>
                  <a:schemeClr val="bg1"/>
                </a:solidFill>
                <a:latin typeface="Times New Roman" pitchFamily="18" charset="0"/>
              </a:rPr>
              <a:t>Firewall</a:t>
            </a:r>
          </a:p>
        </p:txBody>
      </p:sp>
      <p:sp>
        <p:nvSpPr>
          <p:cNvPr id="122" name="AutoShape 23"/>
          <p:cNvSpPr>
            <a:spLocks noChangeArrowheads="1"/>
          </p:cNvSpPr>
          <p:nvPr/>
        </p:nvSpPr>
        <p:spPr bwMode="auto">
          <a:xfrm rot="5400000">
            <a:off x="3936207" y="4933156"/>
            <a:ext cx="666750" cy="150813"/>
          </a:xfrm>
          <a:prstGeom prst="can">
            <a:avLst>
              <a:gd name="adj" fmla="val 36056"/>
            </a:avLst>
          </a:prstGeom>
          <a:solidFill>
            <a:srgbClr val="FFFF00"/>
          </a:solidFill>
          <a:ln w="12700">
            <a:solidFill>
              <a:schemeClr val="tx1"/>
            </a:solidFill>
            <a:round/>
            <a:headEnd/>
            <a:tailEnd/>
          </a:ln>
        </p:spPr>
        <p:txBody>
          <a:bodyPr wrap="none" anchor="ctr"/>
          <a:lstStyle/>
          <a:p>
            <a:endParaRPr lang="en-US" sz="1800">
              <a:latin typeface="Times New Roman" pitchFamily="18" charset="0"/>
            </a:endParaRPr>
          </a:p>
        </p:txBody>
      </p:sp>
      <p:sp>
        <p:nvSpPr>
          <p:cNvPr id="123" name="Line 24"/>
          <p:cNvSpPr>
            <a:spLocks noChangeShapeType="1"/>
          </p:cNvSpPr>
          <p:nvPr/>
        </p:nvSpPr>
        <p:spPr bwMode="auto">
          <a:xfrm flipV="1">
            <a:off x="4286250" y="5053013"/>
            <a:ext cx="1033463" cy="1587"/>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24" name="Rectangle 25"/>
          <p:cNvSpPr>
            <a:spLocks noChangeArrowheads="1"/>
          </p:cNvSpPr>
          <p:nvPr/>
        </p:nvSpPr>
        <p:spPr bwMode="ltGray">
          <a:xfrm rot="-5400000">
            <a:off x="3848075" y="2141511"/>
            <a:ext cx="1216075" cy="139701"/>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Databases</a:t>
            </a:r>
          </a:p>
        </p:txBody>
      </p:sp>
      <p:sp>
        <p:nvSpPr>
          <p:cNvPr id="125" name="Rectangle 26"/>
          <p:cNvSpPr>
            <a:spLocks noChangeArrowheads="1"/>
          </p:cNvSpPr>
          <p:nvPr/>
        </p:nvSpPr>
        <p:spPr bwMode="ltGray">
          <a:xfrm rot="-5400000">
            <a:off x="4046512" y="2141511"/>
            <a:ext cx="1216075" cy="139701"/>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Legacy Systems</a:t>
            </a:r>
          </a:p>
        </p:txBody>
      </p:sp>
      <p:sp>
        <p:nvSpPr>
          <p:cNvPr id="126" name="Rectangle 27"/>
          <p:cNvSpPr>
            <a:spLocks noChangeArrowheads="1"/>
          </p:cNvSpPr>
          <p:nvPr/>
        </p:nvSpPr>
        <p:spPr bwMode="ltGray">
          <a:xfrm rot="-5400000">
            <a:off x="4244950" y="2141511"/>
            <a:ext cx="1216075" cy="139701"/>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Web Services</a:t>
            </a:r>
          </a:p>
        </p:txBody>
      </p:sp>
      <p:sp>
        <p:nvSpPr>
          <p:cNvPr id="127" name="Rectangle 28"/>
          <p:cNvSpPr>
            <a:spLocks noChangeArrowheads="1"/>
          </p:cNvSpPr>
          <p:nvPr/>
        </p:nvSpPr>
        <p:spPr bwMode="ltGray">
          <a:xfrm rot="-5400000">
            <a:off x="4443387" y="2141511"/>
            <a:ext cx="1216075" cy="139701"/>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Directories</a:t>
            </a:r>
          </a:p>
        </p:txBody>
      </p:sp>
      <p:sp>
        <p:nvSpPr>
          <p:cNvPr id="128" name="Rectangle 29"/>
          <p:cNvSpPr>
            <a:spLocks noChangeArrowheads="1"/>
          </p:cNvSpPr>
          <p:nvPr/>
        </p:nvSpPr>
        <p:spPr bwMode="ltGray">
          <a:xfrm rot="-5400000">
            <a:off x="4642621" y="2142304"/>
            <a:ext cx="1216075" cy="138116"/>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Human Resrcs</a:t>
            </a:r>
          </a:p>
        </p:txBody>
      </p:sp>
      <p:sp>
        <p:nvSpPr>
          <p:cNvPr id="129" name="Rectangle 30"/>
          <p:cNvSpPr>
            <a:spLocks noChangeArrowheads="1"/>
          </p:cNvSpPr>
          <p:nvPr/>
        </p:nvSpPr>
        <p:spPr bwMode="ltGray">
          <a:xfrm rot="-5400000">
            <a:off x="4841850" y="2141511"/>
            <a:ext cx="1216075" cy="139701"/>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r>
              <a:rPr lang="en-US" sz="1000">
                <a:solidFill>
                  <a:schemeClr val="bg1"/>
                </a:solidFill>
                <a:latin typeface="Times New Roman" pitchFamily="18" charset="0"/>
              </a:rPr>
              <a:t>Billing</a:t>
            </a:r>
          </a:p>
        </p:txBody>
      </p:sp>
      <p:sp>
        <p:nvSpPr>
          <p:cNvPr id="130" name="Line 31"/>
          <p:cNvSpPr>
            <a:spLocks noChangeShapeType="1"/>
          </p:cNvSpPr>
          <p:nvPr/>
        </p:nvSpPr>
        <p:spPr bwMode="auto">
          <a:xfrm flipH="1">
            <a:off x="5022850" y="2971800"/>
            <a:ext cx="6350" cy="2090738"/>
          </a:xfrm>
          <a:prstGeom prst="line">
            <a:avLst/>
          </a:prstGeom>
          <a:noFill/>
          <a:ln w="127000">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en-US"/>
          </a:p>
        </p:txBody>
      </p:sp>
      <p:sp>
        <p:nvSpPr>
          <p:cNvPr id="131" name="Rectangle 32"/>
          <p:cNvSpPr>
            <a:spLocks noChangeArrowheads="1"/>
          </p:cNvSpPr>
          <p:nvPr/>
        </p:nvSpPr>
        <p:spPr bwMode="ltGray">
          <a:xfrm>
            <a:off x="2176463" y="2800350"/>
            <a:ext cx="1455737" cy="260350"/>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Custom Code</a:t>
            </a:r>
          </a:p>
        </p:txBody>
      </p:sp>
      <p:pic>
        <p:nvPicPr>
          <p:cNvPr id="132" name="Picture 33" descr="TN_hacker"/>
          <p:cNvPicPr>
            <a:picLocks noChangeAspect="1" noChangeArrowheads="1"/>
          </p:cNvPicPr>
          <p:nvPr/>
        </p:nvPicPr>
        <p:blipFill>
          <a:blip r:embed="rId3" cstate="print">
            <a:lum bright="24000" contrast="42000"/>
            <a:extLst>
              <a:ext uri="{28A0092B-C50C-407E-A947-70E740481C1C}">
                <a14:useLocalDpi xmlns:a14="http://schemas.microsoft.com/office/drawing/2010/main" val="0"/>
              </a:ext>
            </a:extLst>
          </a:blip>
          <a:srcRect/>
          <a:stretch>
            <a:fillRect/>
          </a:stretch>
        </p:blipFill>
        <p:spPr bwMode="auto">
          <a:xfrm>
            <a:off x="550863" y="1409700"/>
            <a:ext cx="1209675"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 name="Freeform 34"/>
          <p:cNvSpPr>
            <a:spLocks/>
          </p:cNvSpPr>
          <p:nvPr/>
        </p:nvSpPr>
        <p:spPr bwMode="gray">
          <a:xfrm>
            <a:off x="2973388" y="3001963"/>
            <a:ext cx="935037" cy="2041525"/>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9900">
                <a:alpha val="59999"/>
              </a:srgb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34" name="Freeform 35"/>
          <p:cNvSpPr>
            <a:spLocks/>
          </p:cNvSpPr>
          <p:nvPr/>
        </p:nvSpPr>
        <p:spPr bwMode="gray">
          <a:xfrm flipH="1">
            <a:off x="1892300" y="3001963"/>
            <a:ext cx="955675" cy="2041525"/>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0000">
                <a:alpha val="59999"/>
              </a:srgbClr>
            </a:solidFill>
            <a:round/>
            <a:headEnd type="triangle" w="med" len="me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35" name="Freeform 36"/>
          <p:cNvSpPr>
            <a:spLocks/>
          </p:cNvSpPr>
          <p:nvPr/>
        </p:nvSpPr>
        <p:spPr bwMode="gray">
          <a:xfrm flipH="1">
            <a:off x="4298950" y="3048000"/>
            <a:ext cx="658813" cy="1968500"/>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9900">
                <a:alpha val="59999"/>
              </a:srgbClr>
            </a:solidFill>
            <a:round/>
            <a:headEnd type="triangle" w="med" len="med"/>
            <a:tailEnd/>
          </a:ln>
          <a:extLst>
            <a:ext uri="{909E8E84-426E-40DD-AFC4-6F175D3DCCD1}">
              <a14:hiddenFill xmlns:a14="http://schemas.microsoft.com/office/drawing/2010/main">
                <a:solidFill>
                  <a:srgbClr val="FFFFFF"/>
                </a:solidFill>
              </a14:hiddenFill>
            </a:ext>
          </a:extLst>
        </p:spPr>
        <p:txBody>
          <a:bodyPr anchor="ctr"/>
          <a:lstStyle/>
          <a:p>
            <a:endParaRPr lang="en-US"/>
          </a:p>
        </p:txBody>
      </p:sp>
      <p:sp>
        <p:nvSpPr>
          <p:cNvPr id="136" name="Text Box 37"/>
          <p:cNvSpPr txBox="1">
            <a:spLocks noChangeArrowheads="1"/>
          </p:cNvSpPr>
          <p:nvPr/>
        </p:nvSpPr>
        <p:spPr bwMode="white">
          <a:xfrm>
            <a:off x="500063" y="2355850"/>
            <a:ext cx="126047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eaLnBrk="1" hangingPunct="1"/>
            <a:r>
              <a:rPr lang="en-US" sz="1000">
                <a:solidFill>
                  <a:schemeClr val="bg1"/>
                </a:solidFill>
                <a:latin typeface="Times New Roman" pitchFamily="18" charset="0"/>
              </a:rPr>
              <a:t>APPLICATION</a:t>
            </a:r>
            <a:br>
              <a:rPr lang="en-US" sz="1000">
                <a:solidFill>
                  <a:schemeClr val="bg1"/>
                </a:solidFill>
                <a:latin typeface="Times New Roman" pitchFamily="18" charset="0"/>
              </a:rPr>
            </a:br>
            <a:r>
              <a:rPr lang="en-US" sz="1000">
                <a:solidFill>
                  <a:schemeClr val="bg1"/>
                </a:solidFill>
                <a:latin typeface="Times New Roman" pitchFamily="18" charset="0"/>
              </a:rPr>
              <a:t>ATTACK</a:t>
            </a:r>
          </a:p>
        </p:txBody>
      </p:sp>
      <p:sp>
        <p:nvSpPr>
          <p:cNvPr id="137" name="Text Box 38"/>
          <p:cNvSpPr txBox="1">
            <a:spLocks noChangeArrowheads="1"/>
          </p:cNvSpPr>
          <p:nvPr/>
        </p:nvSpPr>
        <p:spPr bwMode="auto">
          <a:xfrm rot="-5400000">
            <a:off x="-205581" y="4866482"/>
            <a:ext cx="10556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eaLnBrk="1" hangingPunct="1"/>
            <a:r>
              <a:rPr lang="en-US" sz="1000">
                <a:latin typeface="Times New Roman" pitchFamily="18" charset="0"/>
              </a:rPr>
              <a:t>Network Layer</a:t>
            </a:r>
          </a:p>
        </p:txBody>
      </p:sp>
      <p:sp>
        <p:nvSpPr>
          <p:cNvPr id="138" name="Text Box 39"/>
          <p:cNvSpPr txBox="1">
            <a:spLocks noChangeArrowheads="1"/>
          </p:cNvSpPr>
          <p:nvPr/>
        </p:nvSpPr>
        <p:spPr bwMode="auto">
          <a:xfrm rot="-5400000">
            <a:off x="-299244" y="2108994"/>
            <a:ext cx="12461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ctr" eaLnBrk="1" hangingPunct="1"/>
            <a:r>
              <a:rPr lang="en-US" sz="1000">
                <a:latin typeface="Times New Roman" pitchFamily="18" charset="0"/>
              </a:rPr>
              <a:t>Application Layer</a:t>
            </a:r>
          </a:p>
        </p:txBody>
      </p:sp>
      <p:sp>
        <p:nvSpPr>
          <p:cNvPr id="139" name="Rectangle 40"/>
          <p:cNvSpPr>
            <a:spLocks noChangeArrowheads="1"/>
          </p:cNvSpPr>
          <p:nvPr/>
        </p:nvSpPr>
        <p:spPr bwMode="ltGray">
          <a:xfrm rot="-5400000">
            <a:off x="1672433" y="2118517"/>
            <a:ext cx="1166813" cy="12382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Accounts</a:t>
            </a:r>
          </a:p>
        </p:txBody>
      </p:sp>
      <p:sp>
        <p:nvSpPr>
          <p:cNvPr id="140" name="Rectangle 41"/>
          <p:cNvSpPr>
            <a:spLocks noChangeArrowheads="1"/>
          </p:cNvSpPr>
          <p:nvPr/>
        </p:nvSpPr>
        <p:spPr bwMode="ltGray">
          <a:xfrm rot="-5400000">
            <a:off x="1855787" y="2117724"/>
            <a:ext cx="1166813" cy="125413"/>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Finance</a:t>
            </a:r>
          </a:p>
        </p:txBody>
      </p:sp>
      <p:sp>
        <p:nvSpPr>
          <p:cNvPr id="141" name="Rectangle 42"/>
          <p:cNvSpPr>
            <a:spLocks noChangeArrowheads="1"/>
          </p:cNvSpPr>
          <p:nvPr/>
        </p:nvSpPr>
        <p:spPr bwMode="ltGray">
          <a:xfrm rot="-5400000">
            <a:off x="2051846" y="2118517"/>
            <a:ext cx="1166813" cy="12382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Administration</a:t>
            </a:r>
          </a:p>
        </p:txBody>
      </p:sp>
      <p:sp>
        <p:nvSpPr>
          <p:cNvPr id="142" name="Rectangle 43"/>
          <p:cNvSpPr>
            <a:spLocks noChangeArrowheads="1"/>
          </p:cNvSpPr>
          <p:nvPr/>
        </p:nvSpPr>
        <p:spPr bwMode="ltGray">
          <a:xfrm rot="-5400000">
            <a:off x="2230437" y="2117724"/>
            <a:ext cx="1166813" cy="125413"/>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Transactions</a:t>
            </a:r>
          </a:p>
        </p:txBody>
      </p:sp>
      <p:sp>
        <p:nvSpPr>
          <p:cNvPr id="143" name="Rectangle 44"/>
          <p:cNvSpPr>
            <a:spLocks noChangeArrowheads="1"/>
          </p:cNvSpPr>
          <p:nvPr/>
        </p:nvSpPr>
        <p:spPr bwMode="ltGray">
          <a:xfrm rot="-5400000">
            <a:off x="2426496" y="2118517"/>
            <a:ext cx="1166813" cy="12382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Communication</a:t>
            </a:r>
          </a:p>
        </p:txBody>
      </p:sp>
      <p:sp>
        <p:nvSpPr>
          <p:cNvPr id="144" name="Rectangle 45"/>
          <p:cNvSpPr>
            <a:spLocks noChangeArrowheads="1"/>
          </p:cNvSpPr>
          <p:nvPr/>
        </p:nvSpPr>
        <p:spPr bwMode="ltGray">
          <a:xfrm rot="-5400000">
            <a:off x="2602708" y="2118517"/>
            <a:ext cx="1166813" cy="12382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Knowledge Mgmt</a:t>
            </a:r>
          </a:p>
        </p:txBody>
      </p:sp>
      <p:sp>
        <p:nvSpPr>
          <p:cNvPr id="145" name="Rectangle 46"/>
          <p:cNvSpPr>
            <a:spLocks noChangeArrowheads="1"/>
          </p:cNvSpPr>
          <p:nvPr/>
        </p:nvSpPr>
        <p:spPr bwMode="ltGray">
          <a:xfrm rot="-5400000">
            <a:off x="2786858" y="2118517"/>
            <a:ext cx="1166813" cy="12382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E-Commerce</a:t>
            </a:r>
          </a:p>
        </p:txBody>
      </p:sp>
      <p:sp>
        <p:nvSpPr>
          <p:cNvPr id="146" name="Rectangle 47"/>
          <p:cNvSpPr>
            <a:spLocks noChangeArrowheads="1"/>
          </p:cNvSpPr>
          <p:nvPr/>
        </p:nvSpPr>
        <p:spPr bwMode="ltGray">
          <a:xfrm rot="-5400000">
            <a:off x="2972596" y="2118517"/>
            <a:ext cx="1166813" cy="123827"/>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r>
              <a:rPr lang="en-US" sz="1000">
                <a:solidFill>
                  <a:schemeClr val="bg1"/>
                </a:solidFill>
                <a:latin typeface="Times New Roman" pitchFamily="18" charset="0"/>
              </a:rPr>
              <a:t>Bus. Functions</a:t>
            </a:r>
          </a:p>
        </p:txBody>
      </p:sp>
      <p:sp>
        <p:nvSpPr>
          <p:cNvPr id="147" name="Rectangle 48"/>
          <p:cNvSpPr>
            <a:spLocks noChangeArrowheads="1"/>
          </p:cNvSpPr>
          <p:nvPr/>
        </p:nvSpPr>
        <p:spPr bwMode="auto">
          <a:xfrm>
            <a:off x="533400" y="1981200"/>
            <a:ext cx="838200" cy="950913"/>
          </a:xfrm>
          <a:prstGeom prst="rect">
            <a:avLst/>
          </a:prstGeom>
          <a:solidFill>
            <a:srgbClr val="EFEFFF"/>
          </a:solidFill>
          <a:ln w="38100" cmpd="dbl" algn="ctr">
            <a:solidFill>
              <a:schemeClr val="tx1"/>
            </a:solidFill>
            <a:miter lim="800000"/>
            <a:headEnd/>
            <a:tailEnd/>
          </a:ln>
        </p:spPr>
        <p:txBody>
          <a:bodyPr anchor="ctr"/>
          <a:lstStyle/>
          <a:p>
            <a:pPr algn="ctr"/>
            <a:r>
              <a:rPr lang="en-US" sz="1400">
                <a:latin typeface="Arial Narrow" pitchFamily="34" charset="0"/>
                <a:sym typeface="Wingdings" pitchFamily="2" charset="2"/>
              </a:rPr>
              <a:t>HTTP request</a:t>
            </a:r>
            <a:r>
              <a:rPr lang="en-US" sz="2400">
                <a:latin typeface="Times New Roman" pitchFamily="18" charset="0"/>
                <a:sym typeface="Wingdings" pitchFamily="2" charset="2"/>
              </a:rPr>
              <a:t></a:t>
            </a:r>
          </a:p>
        </p:txBody>
      </p:sp>
      <p:sp>
        <p:nvSpPr>
          <p:cNvPr id="148" name="Rectangle 49"/>
          <p:cNvSpPr>
            <a:spLocks noChangeArrowheads="1"/>
          </p:cNvSpPr>
          <p:nvPr/>
        </p:nvSpPr>
        <p:spPr bwMode="auto">
          <a:xfrm>
            <a:off x="2743200" y="1944688"/>
            <a:ext cx="838200" cy="950912"/>
          </a:xfrm>
          <a:prstGeom prst="rect">
            <a:avLst/>
          </a:prstGeom>
          <a:solidFill>
            <a:srgbClr val="EFEFFF"/>
          </a:solidFill>
          <a:ln w="38100" cmpd="dbl" algn="ctr">
            <a:solidFill>
              <a:schemeClr val="tx1"/>
            </a:solidFill>
            <a:miter lim="800000"/>
            <a:headEnd/>
            <a:tailEnd/>
          </a:ln>
        </p:spPr>
        <p:txBody>
          <a:bodyPr anchor="ctr"/>
          <a:lstStyle/>
          <a:p>
            <a:pPr algn="ctr"/>
            <a:r>
              <a:rPr lang="en-US" sz="1400">
                <a:latin typeface="Arial Narrow" pitchFamily="34" charset="0"/>
                <a:sym typeface="Wingdings" pitchFamily="2" charset="2"/>
              </a:rPr>
              <a:t>SQL query</a:t>
            </a:r>
            <a:r>
              <a:rPr lang="en-US" sz="2400">
                <a:latin typeface="Times New Roman" pitchFamily="18" charset="0"/>
                <a:sym typeface="Wingdings" pitchFamily="2" charset="2"/>
              </a:rPr>
              <a:t></a:t>
            </a:r>
          </a:p>
        </p:txBody>
      </p:sp>
      <p:sp>
        <p:nvSpPr>
          <p:cNvPr id="149" name="Rectangle 50"/>
          <p:cNvSpPr>
            <a:spLocks noChangeArrowheads="1"/>
          </p:cNvSpPr>
          <p:nvPr/>
        </p:nvSpPr>
        <p:spPr bwMode="auto">
          <a:xfrm>
            <a:off x="4572000" y="1868488"/>
            <a:ext cx="838200" cy="950912"/>
          </a:xfrm>
          <a:prstGeom prst="rect">
            <a:avLst/>
          </a:prstGeom>
          <a:solidFill>
            <a:srgbClr val="EFEFFF"/>
          </a:solidFill>
          <a:ln w="38100" cmpd="dbl" algn="ctr">
            <a:solidFill>
              <a:schemeClr val="tx1"/>
            </a:solidFill>
            <a:miter lim="800000"/>
            <a:headEnd/>
            <a:tailEnd/>
          </a:ln>
        </p:spPr>
        <p:txBody>
          <a:bodyPr anchor="ctr"/>
          <a:lstStyle/>
          <a:p>
            <a:pPr algn="ctr"/>
            <a:r>
              <a:rPr lang="en-US" sz="1400">
                <a:latin typeface="Arial Narrow" pitchFamily="34" charset="0"/>
                <a:sym typeface="Wingdings" pitchFamily="2" charset="2"/>
              </a:rPr>
              <a:t>DB Table </a:t>
            </a:r>
            <a:r>
              <a:rPr lang="en-US" sz="1400">
                <a:latin typeface="Times New Roman" pitchFamily="18" charset="0"/>
                <a:sym typeface="Webdings" pitchFamily="18" charset="2"/>
              </a:rPr>
              <a:t></a:t>
            </a:r>
            <a:r>
              <a:rPr lang="en-US" sz="1400">
                <a:latin typeface="Times New Roman" pitchFamily="18" charset="0"/>
                <a:sym typeface="Wingdings" pitchFamily="2" charset="2"/>
              </a:rPr>
              <a:t> </a:t>
            </a:r>
          </a:p>
          <a:p>
            <a:pPr algn="ctr"/>
            <a:r>
              <a:rPr lang="en-US" sz="1800">
                <a:latin typeface="Times New Roman" pitchFamily="18" charset="0"/>
                <a:sym typeface="Wingdings" pitchFamily="2" charset="2"/>
              </a:rPr>
              <a:t></a:t>
            </a:r>
          </a:p>
        </p:txBody>
      </p:sp>
      <p:sp>
        <p:nvSpPr>
          <p:cNvPr id="150" name="Rectangle 51"/>
          <p:cNvSpPr>
            <a:spLocks noChangeArrowheads="1"/>
          </p:cNvSpPr>
          <p:nvPr/>
        </p:nvSpPr>
        <p:spPr bwMode="auto">
          <a:xfrm>
            <a:off x="2362200" y="1905000"/>
            <a:ext cx="838200" cy="950913"/>
          </a:xfrm>
          <a:prstGeom prst="rect">
            <a:avLst/>
          </a:prstGeom>
          <a:solidFill>
            <a:srgbClr val="EFEFFF"/>
          </a:solidFill>
          <a:ln w="38100" cmpd="dbl" algn="ctr">
            <a:solidFill>
              <a:schemeClr val="tx1"/>
            </a:solidFill>
            <a:miter lim="800000"/>
            <a:headEnd/>
            <a:tailEnd/>
          </a:ln>
        </p:spPr>
        <p:txBody>
          <a:bodyPr anchor="ctr"/>
          <a:lstStyle/>
          <a:p>
            <a:pPr algn="ctr"/>
            <a:r>
              <a:rPr lang="en-US" sz="1400" dirty="0">
                <a:latin typeface="Arial Narrow" pitchFamily="34" charset="0"/>
                <a:sym typeface="Wingdings" pitchFamily="2" charset="2"/>
              </a:rPr>
              <a:t>HTTP response </a:t>
            </a:r>
            <a:r>
              <a:rPr lang="en-US" sz="1400" dirty="0">
                <a:latin typeface="Times New Roman" pitchFamily="18" charset="0"/>
                <a:sym typeface="Webdings" pitchFamily="18" charset="2"/>
              </a:rPr>
              <a:t></a:t>
            </a:r>
            <a:r>
              <a:rPr lang="en-US" sz="1400" dirty="0">
                <a:latin typeface="Times New Roman" pitchFamily="18" charset="0"/>
                <a:sym typeface="Wingdings" pitchFamily="2" charset="2"/>
              </a:rPr>
              <a:t> </a:t>
            </a:r>
          </a:p>
          <a:p>
            <a:pPr algn="ctr"/>
            <a:r>
              <a:rPr lang="en-US" sz="1800" dirty="0">
                <a:latin typeface="Times New Roman" pitchFamily="18" charset="0"/>
                <a:sym typeface="Wingdings" pitchFamily="2" charset="2"/>
              </a:rPr>
              <a:t></a:t>
            </a:r>
          </a:p>
        </p:txBody>
      </p:sp>
      <p:sp>
        <p:nvSpPr>
          <p:cNvPr id="151" name="Rectangle 52"/>
          <p:cNvSpPr>
            <a:spLocks noChangeArrowheads="1"/>
          </p:cNvSpPr>
          <p:nvPr/>
        </p:nvSpPr>
        <p:spPr bwMode="auto">
          <a:xfrm>
            <a:off x="6345238" y="1219200"/>
            <a:ext cx="2422525" cy="1146175"/>
          </a:xfrm>
          <a:prstGeom prst="rect">
            <a:avLst/>
          </a:prstGeom>
          <a:solidFill>
            <a:schemeClr val="bg1"/>
          </a:solidFill>
          <a:ln w="9525" algn="ctr">
            <a:solidFill>
              <a:schemeClr val="tx1"/>
            </a:solidFill>
            <a:miter lim="800000"/>
            <a:headEnd/>
            <a:tailEnd/>
          </a:ln>
        </p:spPr>
        <p:txBody>
          <a:bodyPr anchor="ctr"/>
          <a:lstStyle/>
          <a:p>
            <a:pPr algn="ctr"/>
            <a:r>
              <a:rPr lang="en-US" sz="1800">
                <a:latin typeface="Courier New" pitchFamily="49" charset="0"/>
              </a:rPr>
              <a:t>"SELECT * FROM accounts WHERE acct=‘</a:t>
            </a:r>
            <a:r>
              <a:rPr lang="en-US" sz="1800">
                <a:solidFill>
                  <a:srgbClr val="FF0000"/>
                </a:solidFill>
                <a:latin typeface="Courier New" pitchFamily="49" charset="0"/>
              </a:rPr>
              <a:t>’ OR 1=1--</a:t>
            </a:r>
            <a:r>
              <a:rPr lang="en-US" sz="1800">
                <a:latin typeface="Courier New" pitchFamily="49" charset="0"/>
              </a:rPr>
              <a:t>’"</a:t>
            </a:r>
          </a:p>
        </p:txBody>
      </p:sp>
      <p:sp>
        <p:nvSpPr>
          <p:cNvPr id="152" name="Text Box 53"/>
          <p:cNvSpPr txBox="1">
            <a:spLocks noChangeArrowheads="1"/>
          </p:cNvSpPr>
          <p:nvPr/>
        </p:nvSpPr>
        <p:spPr bwMode="auto">
          <a:xfrm>
            <a:off x="6019800" y="2743200"/>
            <a:ext cx="312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eaLnBrk="1" hangingPunct="1"/>
            <a:r>
              <a:rPr lang="en-US" sz="1600" dirty="0">
                <a:solidFill>
                  <a:schemeClr val="bg1">
                    <a:lumMod val="50000"/>
                  </a:schemeClr>
                </a:solidFill>
                <a:latin typeface="Arial" charset="0"/>
              </a:rPr>
              <a:t>1. Application presents a form to the attacker</a:t>
            </a:r>
          </a:p>
        </p:txBody>
      </p:sp>
      <p:sp>
        <p:nvSpPr>
          <p:cNvPr id="153" name="Text Box 54"/>
          <p:cNvSpPr txBox="1">
            <a:spLocks noChangeArrowheads="1"/>
          </p:cNvSpPr>
          <p:nvPr/>
        </p:nvSpPr>
        <p:spPr bwMode="auto">
          <a:xfrm>
            <a:off x="6019800" y="3273425"/>
            <a:ext cx="3124200"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eaLnBrk="1" hangingPunct="1"/>
            <a:r>
              <a:rPr lang="en-US" sz="1500" dirty="0">
                <a:solidFill>
                  <a:schemeClr val="bg1">
                    <a:lumMod val="50000"/>
                  </a:schemeClr>
                </a:solidFill>
                <a:latin typeface="Arial" charset="0"/>
              </a:rPr>
              <a:t>2. Attacker sends an attack in the form data</a:t>
            </a:r>
          </a:p>
        </p:txBody>
      </p:sp>
      <p:sp>
        <p:nvSpPr>
          <p:cNvPr id="154" name="Text Box 55"/>
          <p:cNvSpPr txBox="1">
            <a:spLocks noChangeArrowheads="1"/>
          </p:cNvSpPr>
          <p:nvPr/>
        </p:nvSpPr>
        <p:spPr bwMode="auto">
          <a:xfrm>
            <a:off x="6019800" y="3786981"/>
            <a:ext cx="3124200" cy="556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eaLnBrk="1" hangingPunct="1"/>
            <a:r>
              <a:rPr lang="en-US" sz="1500" dirty="0">
                <a:solidFill>
                  <a:schemeClr val="bg1">
                    <a:lumMod val="50000"/>
                  </a:schemeClr>
                </a:solidFill>
                <a:latin typeface="Arial" charset="0"/>
              </a:rPr>
              <a:t>3. Application forwards attack to the database in a SQL query</a:t>
            </a:r>
          </a:p>
        </p:txBody>
      </p:sp>
      <p:sp>
        <p:nvSpPr>
          <p:cNvPr id="155" name="Rectangle 56"/>
          <p:cNvSpPr>
            <a:spLocks noChangeArrowheads="1"/>
          </p:cNvSpPr>
          <p:nvPr/>
        </p:nvSpPr>
        <p:spPr bwMode="auto">
          <a:xfrm>
            <a:off x="6019800" y="1295400"/>
            <a:ext cx="2963863" cy="1374775"/>
          </a:xfrm>
          <a:prstGeom prst="rect">
            <a:avLst/>
          </a:prstGeom>
          <a:solidFill>
            <a:schemeClr val="bg1"/>
          </a:solidFill>
          <a:ln w="9525" algn="ctr">
            <a:solidFill>
              <a:schemeClr val="tx1"/>
            </a:solidFill>
            <a:miter lim="800000"/>
            <a:headEnd/>
            <a:tailEnd/>
          </a:ln>
        </p:spPr>
        <p:txBody>
          <a:bodyPr anchor="ctr"/>
          <a:lstStyle/>
          <a:p>
            <a:pPr algn="ctr"/>
            <a:r>
              <a:rPr lang="en-US" sz="1400" b="1">
                <a:latin typeface="Courier New" pitchFamily="49" charset="0"/>
              </a:rPr>
              <a:t>Account Summary</a:t>
            </a:r>
          </a:p>
          <a:p>
            <a:pPr algn="ctr"/>
            <a:endParaRPr lang="en-US" sz="1400" b="1">
              <a:latin typeface="Courier New" pitchFamily="49" charset="0"/>
            </a:endParaRPr>
          </a:p>
          <a:p>
            <a:pPr algn="ctr"/>
            <a:r>
              <a:rPr lang="en-US" sz="1400" b="1">
                <a:latin typeface="Courier New" pitchFamily="49" charset="0"/>
              </a:rPr>
              <a:t>Acct:5424-6066-2134-4334</a:t>
            </a:r>
          </a:p>
          <a:p>
            <a:pPr algn="ctr"/>
            <a:r>
              <a:rPr lang="en-US" sz="1400" b="1">
                <a:latin typeface="Courier New" pitchFamily="49" charset="0"/>
              </a:rPr>
              <a:t>Acct:4128-7574-3921-0192</a:t>
            </a:r>
          </a:p>
          <a:p>
            <a:pPr algn="ctr"/>
            <a:r>
              <a:rPr lang="en-US" sz="1400" b="1">
                <a:latin typeface="Courier New" pitchFamily="49" charset="0"/>
              </a:rPr>
              <a:t>Acct:5424-9383-2039-4029</a:t>
            </a:r>
          </a:p>
          <a:p>
            <a:pPr algn="ctr"/>
            <a:r>
              <a:rPr lang="en-US" sz="1400" b="1">
                <a:latin typeface="Courier New" pitchFamily="49" charset="0"/>
              </a:rPr>
              <a:t>Acct:4128-0004-1234-0293</a:t>
            </a:r>
          </a:p>
        </p:txBody>
      </p:sp>
      <p:sp>
        <p:nvSpPr>
          <p:cNvPr id="156" name="Text Box 57"/>
          <p:cNvSpPr txBox="1">
            <a:spLocks noChangeArrowheads="1"/>
          </p:cNvSpPr>
          <p:nvPr/>
        </p:nvSpPr>
        <p:spPr bwMode="auto">
          <a:xfrm>
            <a:off x="6019800" y="4267200"/>
            <a:ext cx="312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eaLnBrk="1" hangingPunct="1"/>
            <a:r>
              <a:rPr lang="en-US" sz="1500" dirty="0">
                <a:solidFill>
                  <a:schemeClr val="bg1">
                    <a:lumMod val="50000"/>
                  </a:schemeClr>
                </a:solidFill>
                <a:latin typeface="Arial" charset="0"/>
              </a:rPr>
              <a:t>4. Database runs query containing attack and sends encrypted results back to application</a:t>
            </a:r>
          </a:p>
        </p:txBody>
      </p:sp>
      <p:sp>
        <p:nvSpPr>
          <p:cNvPr id="157" name="Text Box 58"/>
          <p:cNvSpPr txBox="1">
            <a:spLocks noChangeArrowheads="1"/>
          </p:cNvSpPr>
          <p:nvPr/>
        </p:nvSpPr>
        <p:spPr bwMode="auto">
          <a:xfrm>
            <a:off x="6019800" y="5029200"/>
            <a:ext cx="3124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eaLnBrk="1" hangingPunct="1"/>
            <a:r>
              <a:rPr lang="en-US" sz="1500" dirty="0">
                <a:solidFill>
                  <a:schemeClr val="bg1">
                    <a:lumMod val="50000"/>
                  </a:schemeClr>
                </a:solidFill>
                <a:latin typeface="Arial" charset="0"/>
              </a:rPr>
              <a:t>5. Application decrypts data as normal and sends results to the user</a:t>
            </a:r>
          </a:p>
        </p:txBody>
      </p:sp>
      <p:grpSp>
        <p:nvGrpSpPr>
          <p:cNvPr id="158" name="Group 59"/>
          <p:cNvGrpSpPr>
            <a:grpSpLocks/>
          </p:cNvGrpSpPr>
          <p:nvPr/>
        </p:nvGrpSpPr>
        <p:grpSpPr bwMode="auto">
          <a:xfrm>
            <a:off x="6248400" y="1219200"/>
            <a:ext cx="2613025" cy="1287463"/>
            <a:chOff x="5424" y="3360"/>
            <a:chExt cx="1646" cy="811"/>
          </a:xfrm>
        </p:grpSpPr>
        <p:pic>
          <p:nvPicPr>
            <p:cNvPr id="159" name="Picture 6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4" y="3360"/>
              <a:ext cx="1646" cy="81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0" name="Text Box 61"/>
            <p:cNvSpPr txBox="1">
              <a:spLocks noChangeArrowheads="1"/>
            </p:cNvSpPr>
            <p:nvPr/>
          </p:nvSpPr>
          <p:spPr bwMode="auto">
            <a:xfrm>
              <a:off x="5483" y="3504"/>
              <a:ext cx="501" cy="1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r" eaLnBrk="1" hangingPunct="1"/>
              <a:r>
                <a:rPr lang="en-US" sz="1200">
                  <a:latin typeface="Times New Roman" pitchFamily="18" charset="0"/>
                </a:rPr>
                <a:t>Account: </a:t>
              </a:r>
            </a:p>
          </p:txBody>
        </p:sp>
        <p:sp>
          <p:nvSpPr>
            <p:cNvPr id="161" name="Text Box 62"/>
            <p:cNvSpPr txBox="1">
              <a:spLocks noChangeArrowheads="1"/>
            </p:cNvSpPr>
            <p:nvPr/>
          </p:nvSpPr>
          <p:spPr bwMode="auto">
            <a:xfrm>
              <a:off x="5472" y="3678"/>
              <a:ext cx="508" cy="1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r" eaLnBrk="1" hangingPunct="1"/>
              <a:r>
                <a:rPr lang="en-US" sz="1200">
                  <a:latin typeface="Times New Roman" pitchFamily="18" charset="0"/>
                </a:rPr>
                <a:t>       SKU: </a:t>
              </a:r>
            </a:p>
          </p:txBody>
        </p:sp>
      </p:grpSp>
      <p:grpSp>
        <p:nvGrpSpPr>
          <p:cNvPr id="162" name="Group 63"/>
          <p:cNvGrpSpPr>
            <a:grpSpLocks/>
          </p:cNvGrpSpPr>
          <p:nvPr/>
        </p:nvGrpSpPr>
        <p:grpSpPr bwMode="auto">
          <a:xfrm>
            <a:off x="6324600" y="1219200"/>
            <a:ext cx="2492375" cy="1463675"/>
            <a:chOff x="5184" y="2448"/>
            <a:chExt cx="1570" cy="922"/>
          </a:xfrm>
        </p:grpSpPr>
        <p:pic>
          <p:nvPicPr>
            <p:cNvPr id="163" name="Picture 6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84" y="2448"/>
              <a:ext cx="1570" cy="92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64" name="Text Box 65"/>
            <p:cNvSpPr txBox="1">
              <a:spLocks noChangeArrowheads="1"/>
            </p:cNvSpPr>
            <p:nvPr/>
          </p:nvSpPr>
          <p:spPr bwMode="auto">
            <a:xfrm>
              <a:off x="5204" y="2605"/>
              <a:ext cx="501" cy="1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r" eaLnBrk="1" hangingPunct="1"/>
              <a:r>
                <a:rPr lang="en-US" sz="1200">
                  <a:latin typeface="Times New Roman" pitchFamily="18" charset="0"/>
                </a:rPr>
                <a:t>Account: </a:t>
              </a:r>
            </a:p>
          </p:txBody>
        </p:sp>
        <p:sp>
          <p:nvSpPr>
            <p:cNvPr id="165" name="Text Box 66"/>
            <p:cNvSpPr txBox="1">
              <a:spLocks noChangeArrowheads="1"/>
            </p:cNvSpPr>
            <p:nvPr/>
          </p:nvSpPr>
          <p:spPr bwMode="auto">
            <a:xfrm>
              <a:off x="5193" y="2779"/>
              <a:ext cx="508" cy="162"/>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45720" rIns="45720">
              <a:spAutoFit/>
            </a:bodyPr>
            <a:lstStyle>
              <a:lvl1pPr eaLnBrk="0" hangingPunct="0">
                <a:defRPr sz="2400">
                  <a:solidFill>
                    <a:schemeClr val="tx1"/>
                  </a:solidFill>
                  <a:latin typeface="Times" pitchFamily="18" charset="0"/>
                </a:defRPr>
              </a:lvl1pPr>
              <a:lvl2pPr marL="742950" indent="-285750" eaLnBrk="0" hangingPunct="0">
                <a:defRPr sz="2400">
                  <a:solidFill>
                    <a:schemeClr val="tx1"/>
                  </a:solidFill>
                  <a:latin typeface="Times" pitchFamily="18" charset="0"/>
                </a:defRPr>
              </a:lvl2pPr>
              <a:lvl3pPr marL="1143000" indent="-228600" eaLnBrk="0" hangingPunct="0">
                <a:defRPr sz="2400">
                  <a:solidFill>
                    <a:schemeClr val="tx1"/>
                  </a:solidFill>
                  <a:latin typeface="Times" pitchFamily="18" charset="0"/>
                </a:defRPr>
              </a:lvl3pPr>
              <a:lvl4pPr marL="1600200" indent="-228600" eaLnBrk="0" hangingPunct="0">
                <a:defRPr sz="2400">
                  <a:solidFill>
                    <a:schemeClr val="tx1"/>
                  </a:solidFill>
                  <a:latin typeface="Times" pitchFamily="18" charset="0"/>
                </a:defRPr>
              </a:lvl4pPr>
              <a:lvl5pPr marL="2057400" indent="-228600" eaLnBrk="0" hangingPunct="0">
                <a:defRPr sz="2400">
                  <a:solidFill>
                    <a:schemeClr val="tx1"/>
                  </a:solidFill>
                  <a:latin typeface="Times" pitchFamily="18" charset="0"/>
                </a:defRPr>
              </a:lvl5pPr>
              <a:lvl6pPr marL="2514600" indent="-228600" eaLnBrk="0" fontAlgn="base" hangingPunct="0">
                <a:spcBef>
                  <a:spcPct val="0"/>
                </a:spcBef>
                <a:spcAft>
                  <a:spcPct val="0"/>
                </a:spcAft>
                <a:defRPr sz="2400">
                  <a:solidFill>
                    <a:schemeClr val="tx1"/>
                  </a:solidFill>
                  <a:latin typeface="Times" pitchFamily="18" charset="0"/>
                </a:defRPr>
              </a:lvl6pPr>
              <a:lvl7pPr marL="2971800" indent="-228600" eaLnBrk="0" fontAlgn="base" hangingPunct="0">
                <a:spcBef>
                  <a:spcPct val="0"/>
                </a:spcBef>
                <a:spcAft>
                  <a:spcPct val="0"/>
                </a:spcAft>
                <a:defRPr sz="2400">
                  <a:solidFill>
                    <a:schemeClr val="tx1"/>
                  </a:solidFill>
                  <a:latin typeface="Times" pitchFamily="18" charset="0"/>
                </a:defRPr>
              </a:lvl7pPr>
              <a:lvl8pPr marL="3429000" indent="-228600" eaLnBrk="0" fontAlgn="base" hangingPunct="0">
                <a:spcBef>
                  <a:spcPct val="0"/>
                </a:spcBef>
                <a:spcAft>
                  <a:spcPct val="0"/>
                </a:spcAft>
                <a:defRPr sz="2400">
                  <a:solidFill>
                    <a:schemeClr val="tx1"/>
                  </a:solidFill>
                  <a:latin typeface="Times" pitchFamily="18" charset="0"/>
                </a:defRPr>
              </a:lvl8pPr>
              <a:lvl9pPr marL="3886200" indent="-228600" eaLnBrk="0" fontAlgn="base" hangingPunct="0">
                <a:spcBef>
                  <a:spcPct val="0"/>
                </a:spcBef>
                <a:spcAft>
                  <a:spcPct val="0"/>
                </a:spcAft>
                <a:defRPr sz="2400">
                  <a:solidFill>
                    <a:schemeClr val="tx1"/>
                  </a:solidFill>
                  <a:latin typeface="Times" pitchFamily="18" charset="0"/>
                </a:defRPr>
              </a:lvl9pPr>
            </a:lstStyle>
            <a:p>
              <a:pPr algn="r" eaLnBrk="1" hangingPunct="1"/>
              <a:r>
                <a:rPr lang="en-US" sz="1200">
                  <a:latin typeface="Times New Roman" pitchFamily="18" charset="0"/>
                </a:rPr>
                <a:t>       SKU: </a:t>
              </a:r>
            </a:p>
          </p:txBody>
        </p:sp>
      </p:grpSp>
      <p:sp>
        <p:nvSpPr>
          <p:cNvPr id="6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12</a:t>
            </a:fld>
            <a:r>
              <a:rPr lang="en-US"/>
              <a:t> -</a:t>
            </a:r>
          </a:p>
        </p:txBody>
      </p:sp>
    </p:spTree>
    <p:extLst>
      <p:ext uri="{BB962C8B-B14F-4D97-AF65-F5344CB8AC3E}">
        <p14:creationId xmlns:p14="http://schemas.microsoft.com/office/powerpoint/2010/main" val="368830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box(in)">
                                      <p:cBhvr>
                                        <p:cTn id="7" dur="500"/>
                                        <p:tgtEl>
                                          <p:spTgt spid="158"/>
                                        </p:tgtEl>
                                      </p:cBhvr>
                                    </p:animEffect>
                                  </p:childTnLst>
                                  <p:subTnLst>
                                    <p:set>
                                      <p:cBhvr override="childStyle">
                                        <p:cTn dur="1" fill="hold" display="0" masterRel="nextClick" afterEffect="1"/>
                                        <p:tgtEl>
                                          <p:spTgt spid="158"/>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1000"/>
                                        <p:tgtEl>
                                          <p:spTgt spid="1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7"/>
                                        </p:tgtEl>
                                        <p:attrNameLst>
                                          <p:attrName>style.visibility</p:attrName>
                                        </p:attrNameLst>
                                      </p:cBhvr>
                                      <p:to>
                                        <p:strVal val="visible"/>
                                      </p:to>
                                    </p:set>
                                    <p:animEffect transition="in" filter="fade">
                                      <p:cBhvr>
                                        <p:cTn id="15" dur="1000"/>
                                        <p:tgtEl>
                                          <p:spTgt spid="147"/>
                                        </p:tgtEl>
                                      </p:cBhvr>
                                    </p:animEffect>
                                  </p:childTnLst>
                                </p:cTn>
                              </p:par>
                              <p:par>
                                <p:cTn id="16" presetID="0" presetClass="path" presetSubtype="0" accel="50000" decel="50000" fill="hold" nodeType="withEffect">
                                  <p:stCondLst>
                                    <p:cond delay="0"/>
                                  </p:stCondLst>
                                  <p:childTnLst>
                                    <p:animMotion origin="layout" path="M -0.00399 -0.00671 C -0.00191 0.04445 -0.00851 0.2375 0.00885 0.30093 C 0.02622 0.36435 0.06892 0.37153 0.10035 0.37431 C 0.13177 0.37709 0.17899 0.38218 0.19705 0.31783 C 0.21493 0.25347 0.20694 0.04259 0.20885 -0.0125 " pathEditMode="relative" rAng="0" ptsTypes="aaaaa">
                                      <p:cBhvr>
                                        <p:cTn id="17" dur="3000" fill="hold"/>
                                        <p:tgtEl>
                                          <p:spTgt spid="147"/>
                                        </p:tgtEl>
                                        <p:attrNameLst>
                                          <p:attrName>ppt_x</p:attrName>
                                          <p:attrName>ppt_y</p:attrName>
                                        </p:attrNameLst>
                                      </p:cBhvr>
                                      <p:rCtr x="10700" y="19100"/>
                                    </p:animMotion>
                                  </p:childTnLst>
                                </p:cTn>
                              </p:par>
                              <p:par>
                                <p:cTn id="18" presetID="10" presetClass="entr" presetSubtype="0" fill="hold" grpId="0" nodeType="withEffect">
                                  <p:stCondLst>
                                    <p:cond delay="0"/>
                                  </p:stCondLst>
                                  <p:childTnLst>
                                    <p:set>
                                      <p:cBhvr>
                                        <p:cTn id="19" dur="1" fill="hold">
                                          <p:stCondLst>
                                            <p:cond delay="0"/>
                                          </p:stCondLst>
                                        </p:cTn>
                                        <p:tgtEl>
                                          <p:spTgt spid="153"/>
                                        </p:tgtEl>
                                        <p:attrNameLst>
                                          <p:attrName>style.visibility</p:attrName>
                                        </p:attrNameLst>
                                      </p:cBhvr>
                                      <p:to>
                                        <p:strVal val="visible"/>
                                      </p:to>
                                    </p:set>
                                    <p:animEffect transition="in" filter="fade">
                                      <p:cBhvr>
                                        <p:cTn id="20" dur="1000"/>
                                        <p:tgtEl>
                                          <p:spTgt spid="153"/>
                                        </p:tgtEl>
                                      </p:cBhvr>
                                    </p:animEffect>
                                  </p:childTnLst>
                                </p:cTn>
                              </p:par>
                              <p:par>
                                <p:cTn id="21" presetID="10" presetClass="entr" presetSubtype="0" fill="hold" nodeType="withEffect">
                                  <p:stCondLst>
                                    <p:cond delay="0"/>
                                  </p:stCondLst>
                                  <p:childTnLst>
                                    <p:set>
                                      <p:cBhvr>
                                        <p:cTn id="22" dur="1" fill="hold">
                                          <p:stCondLst>
                                            <p:cond delay="0"/>
                                          </p:stCondLst>
                                        </p:cTn>
                                        <p:tgtEl>
                                          <p:spTgt spid="162"/>
                                        </p:tgtEl>
                                        <p:attrNameLst>
                                          <p:attrName>style.visibility</p:attrName>
                                        </p:attrNameLst>
                                      </p:cBhvr>
                                      <p:to>
                                        <p:strVal val="visible"/>
                                      </p:to>
                                    </p:set>
                                    <p:animEffect transition="in" filter="fade">
                                      <p:cBhvr>
                                        <p:cTn id="23" dur="1000"/>
                                        <p:tgtEl>
                                          <p:spTgt spid="162"/>
                                        </p:tgtEl>
                                      </p:cBhvr>
                                    </p:animEffect>
                                  </p:childTnLst>
                                  <p:subTnLst>
                                    <p:set>
                                      <p:cBhvr override="childStyle">
                                        <p:cTn dur="1" fill="hold" display="0" masterRel="nextClick" afterEffect="1"/>
                                        <p:tgtEl>
                                          <p:spTgt spid="162"/>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47"/>
                                        </p:tgtEl>
                                      </p:cBhvr>
                                    </p:animEffect>
                                    <p:set>
                                      <p:cBhvr>
                                        <p:cTn id="28" dur="1" fill="hold">
                                          <p:stCondLst>
                                            <p:cond delay="499"/>
                                          </p:stCondLst>
                                        </p:cTn>
                                        <p:tgtEl>
                                          <p:spTgt spid="14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51"/>
                                        </p:tgtEl>
                                        <p:attrNameLst>
                                          <p:attrName>style.visibility</p:attrName>
                                        </p:attrNameLst>
                                      </p:cBhvr>
                                      <p:to>
                                        <p:strVal val="visible"/>
                                      </p:to>
                                    </p:set>
                                    <p:animEffect transition="in" filter="fade">
                                      <p:cBhvr>
                                        <p:cTn id="31" dur="1000"/>
                                        <p:tgtEl>
                                          <p:spTgt spid="151"/>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154"/>
                                        </p:tgtEl>
                                        <p:attrNameLst>
                                          <p:attrName>style.visibility</p:attrName>
                                        </p:attrNameLst>
                                      </p:cBhvr>
                                      <p:to>
                                        <p:strVal val="visible"/>
                                      </p:to>
                                    </p:set>
                                    <p:animEffect transition="in" filter="fade">
                                      <p:cBhvr>
                                        <p:cTn id="35" dur="1000"/>
                                        <p:tgtEl>
                                          <p:spTgt spid="154"/>
                                        </p:tgtEl>
                                      </p:cBhvr>
                                    </p:animEffect>
                                  </p:childTnLst>
                                </p:cTn>
                              </p:par>
                            </p:childTnLst>
                          </p:cTn>
                        </p:par>
                        <p:par>
                          <p:cTn id="36" fill="hold">
                            <p:stCondLst>
                              <p:cond delay="2000"/>
                            </p:stCondLst>
                            <p:childTnLst>
                              <p:par>
                                <p:cTn id="37" presetID="10" presetClass="entr" presetSubtype="0" fill="hold" grpId="1" nodeType="afterEffect">
                                  <p:stCondLst>
                                    <p:cond delay="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1000"/>
                                        <p:tgtEl>
                                          <p:spTgt spid="148"/>
                                        </p:tgtEl>
                                      </p:cBhvr>
                                    </p:animEffect>
                                  </p:childTnLst>
                                </p:cTn>
                              </p:par>
                            </p:childTnLst>
                          </p:cTn>
                        </p:par>
                        <p:par>
                          <p:cTn id="40" fill="hold">
                            <p:stCondLst>
                              <p:cond delay="3000"/>
                            </p:stCondLst>
                            <p:childTnLst>
                              <p:par>
                                <p:cTn id="41" presetID="0" presetClass="path" presetSubtype="0" accel="50000" decel="50000" fill="hold" grpId="0" nodeType="afterEffect">
                                  <p:stCondLst>
                                    <p:cond delay="0"/>
                                  </p:stCondLst>
                                  <p:childTnLst>
                                    <p:animMotion origin="layout" path="M -0.0007 -0.00486 C 0.00086 0.04583 -0.00799 0.23773 0.00885 0.30092 C 0.02569 0.36412 0.06892 0.37153 0.10034 0.3743 C 0.13177 0.37708 0.17899 0.38217 0.19705 0.31782 C 0.2151 0.25347 0.20711 0.04259 0.20902 -0.0125 " pathEditMode="relative" rAng="0" ptsTypes="aaaaa">
                                      <p:cBhvr>
                                        <p:cTn id="42" dur="3000" fill="hold"/>
                                        <p:tgtEl>
                                          <p:spTgt spid="148"/>
                                        </p:tgtEl>
                                        <p:attrNameLst>
                                          <p:attrName>ppt_x</p:attrName>
                                          <p:attrName>ppt_y</p:attrName>
                                        </p:attrNameLst>
                                      </p:cBhvr>
                                      <p:rCtr x="10400" y="19000"/>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6"/>
                                        </p:tgtEl>
                                        <p:attrNameLst>
                                          <p:attrName>style.visibility</p:attrName>
                                        </p:attrNameLst>
                                      </p:cBhvr>
                                      <p:to>
                                        <p:strVal val="visible"/>
                                      </p:to>
                                    </p:set>
                                    <p:animEffect transition="in" filter="fade">
                                      <p:cBhvr>
                                        <p:cTn id="47" dur="1000"/>
                                        <p:tgtEl>
                                          <p:spTgt spid="156"/>
                                        </p:tgtEl>
                                      </p:cBhvr>
                                    </p:animEffect>
                                  </p:childTnLst>
                                </p:cTn>
                              </p:par>
                            </p:childTnLst>
                          </p:cTn>
                        </p:par>
                        <p:par>
                          <p:cTn id="48" fill="hold">
                            <p:stCondLst>
                              <p:cond delay="1000"/>
                            </p:stCondLst>
                            <p:childTnLst>
                              <p:par>
                                <p:cTn id="49" presetID="10" presetClass="exit" presetSubtype="0" fill="hold" nodeType="afterEffect">
                                  <p:stCondLst>
                                    <p:cond delay="0"/>
                                  </p:stCondLst>
                                  <p:childTnLst>
                                    <p:animEffect transition="out" filter="fade">
                                      <p:cBhvr>
                                        <p:cTn id="50" dur="500"/>
                                        <p:tgtEl>
                                          <p:spTgt spid="148"/>
                                        </p:tgtEl>
                                      </p:cBhvr>
                                    </p:animEffect>
                                    <p:set>
                                      <p:cBhvr>
                                        <p:cTn id="51" dur="1" fill="hold">
                                          <p:stCondLst>
                                            <p:cond delay="499"/>
                                          </p:stCondLst>
                                        </p:cTn>
                                        <p:tgtEl>
                                          <p:spTgt spid="148"/>
                                        </p:tgtEl>
                                        <p:attrNameLst>
                                          <p:attrName>style.visibility</p:attrName>
                                        </p:attrNameLst>
                                      </p:cBhvr>
                                      <p:to>
                                        <p:strVal val="hidden"/>
                                      </p:to>
                                    </p:se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149"/>
                                        </p:tgtEl>
                                        <p:attrNameLst>
                                          <p:attrName>style.visibility</p:attrName>
                                        </p:attrNameLst>
                                      </p:cBhvr>
                                      <p:to>
                                        <p:strVal val="visible"/>
                                      </p:to>
                                    </p:set>
                                    <p:animEffect transition="in" filter="fade">
                                      <p:cBhvr>
                                        <p:cTn id="55" dur="1000"/>
                                        <p:tgtEl>
                                          <p:spTgt spid="14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5"/>
                                        </p:tgtEl>
                                        <p:attrNameLst>
                                          <p:attrName>style.visibility</p:attrName>
                                        </p:attrNameLst>
                                      </p:cBhvr>
                                      <p:to>
                                        <p:strVal val="visible"/>
                                      </p:to>
                                    </p:set>
                                    <p:animEffect transition="in" filter="fade">
                                      <p:cBhvr>
                                        <p:cTn id="58" dur="1000"/>
                                        <p:tgtEl>
                                          <p:spTgt spid="155"/>
                                        </p:tgtEl>
                                      </p:cBhvr>
                                    </p:animEffect>
                                  </p:childTnLst>
                                </p:cTn>
                              </p:par>
                            </p:childTnLst>
                          </p:cTn>
                        </p:par>
                        <p:par>
                          <p:cTn id="59" fill="hold">
                            <p:stCondLst>
                              <p:cond delay="2500"/>
                            </p:stCondLst>
                            <p:childTnLst>
                              <p:par>
                                <p:cTn id="60" presetID="0" presetClass="path" presetSubtype="0" accel="50000" decel="50000" fill="hold" nodeType="afterEffect">
                                  <p:stCondLst>
                                    <p:cond delay="0"/>
                                  </p:stCondLst>
                                  <p:childTnLst>
                                    <p:animMotion origin="layout" path="M 0.00086 0.00625 C 0.00225 0.05532 0.02031 0.23564 0.00885 0.30092 C -0.00261 0.3662 -0.03611 0.39236 -0.06789 0.39722 C -0.09966 0.40208 -0.16007 0.39444 -0.18143 0.32963 C -0.20278 0.26481 -0.19341 0.06203 -0.19584 0.00856 " pathEditMode="relative" rAng="0" ptsTypes="aaaaa">
                                      <p:cBhvr>
                                        <p:cTn id="61" dur="3000" fill="hold"/>
                                        <p:tgtEl>
                                          <p:spTgt spid="149"/>
                                        </p:tgtEl>
                                        <p:attrNameLst>
                                          <p:attrName>ppt_x</p:attrName>
                                          <p:attrName>ppt_y</p:attrName>
                                        </p:attrNameLst>
                                      </p:cBhvr>
                                      <p:rCtr x="-9200" y="19800"/>
                                    </p:animMotion>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49"/>
                                        </p:tgtEl>
                                      </p:cBhvr>
                                    </p:animEffect>
                                    <p:set>
                                      <p:cBhvr>
                                        <p:cTn id="66" dur="1" fill="hold">
                                          <p:stCondLst>
                                            <p:cond delay="499"/>
                                          </p:stCondLst>
                                        </p:cTn>
                                        <p:tgtEl>
                                          <p:spTgt spid="149"/>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151"/>
                                        </p:tgtEl>
                                      </p:cBhvr>
                                    </p:animEffect>
                                    <p:set>
                                      <p:cBhvr>
                                        <p:cTn id="69" dur="1" fill="hold">
                                          <p:stCondLst>
                                            <p:cond delay="499"/>
                                          </p:stCondLst>
                                        </p:cTn>
                                        <p:tgtEl>
                                          <p:spTgt spid="151"/>
                                        </p:tgtEl>
                                        <p:attrNameLst>
                                          <p:attrName>style.visibility</p:attrName>
                                        </p:attrNameLst>
                                      </p:cBhvr>
                                      <p:to>
                                        <p:strVal val="hidden"/>
                                      </p:to>
                                    </p:se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157"/>
                                        </p:tgtEl>
                                        <p:attrNameLst>
                                          <p:attrName>style.visibility</p:attrName>
                                        </p:attrNameLst>
                                      </p:cBhvr>
                                      <p:to>
                                        <p:strVal val="visible"/>
                                      </p:to>
                                    </p:set>
                                    <p:animEffect transition="in" filter="fade">
                                      <p:cBhvr>
                                        <p:cTn id="73" dur="1000"/>
                                        <p:tgtEl>
                                          <p:spTgt spid="157"/>
                                        </p:tgtEl>
                                      </p:cBhvr>
                                    </p:animEffect>
                                  </p:childTnLst>
                                </p:cTn>
                              </p:par>
                              <p:par>
                                <p:cTn id="74" presetID="10" presetClass="entr" presetSubtype="0" fill="hold" nodeType="withEffect">
                                  <p:stCondLst>
                                    <p:cond delay="0"/>
                                  </p:stCondLst>
                                  <p:childTnLst>
                                    <p:set>
                                      <p:cBhvr>
                                        <p:cTn id="75" dur="1" fill="hold">
                                          <p:stCondLst>
                                            <p:cond delay="0"/>
                                          </p:stCondLst>
                                        </p:cTn>
                                        <p:tgtEl>
                                          <p:spTgt spid="150"/>
                                        </p:tgtEl>
                                        <p:attrNameLst>
                                          <p:attrName>style.visibility</p:attrName>
                                        </p:attrNameLst>
                                      </p:cBhvr>
                                      <p:to>
                                        <p:strVal val="visible"/>
                                      </p:to>
                                    </p:set>
                                    <p:animEffect transition="in" filter="fade">
                                      <p:cBhvr>
                                        <p:cTn id="76" dur="1000"/>
                                        <p:tgtEl>
                                          <p:spTgt spid="150"/>
                                        </p:tgtEl>
                                      </p:cBhvr>
                                    </p:animEffect>
                                  </p:childTnLst>
                                </p:cTn>
                              </p:par>
                              <p:par>
                                <p:cTn id="77" presetID="0" presetClass="path" presetSubtype="0" accel="50000" decel="50000" fill="hold" nodeType="withEffect">
                                  <p:stCondLst>
                                    <p:cond delay="0"/>
                                  </p:stCondLst>
                                  <p:childTnLst>
                                    <p:animMotion origin="layout" path="M -0.00295 0.02847 C -0.00104 0.07407 0.01962 0.23958 0.00885 0.30092 C -0.00191 0.36227 -0.03611 0.39236 -0.06788 0.39722 C -0.09965 0.40208 -0.16007 0.39444 -0.18142 0.32963 C -0.20278 0.26481 -0.1934 0.06203 -0.19583 0.00856 " pathEditMode="relative" rAng="0" ptsTypes="aaaaa">
                                      <p:cBhvr>
                                        <p:cTn id="78" dur="3000" fill="hold"/>
                                        <p:tgtEl>
                                          <p:spTgt spid="150"/>
                                        </p:tgtEl>
                                        <p:attrNameLst>
                                          <p:attrName>ppt_x</p:attrName>
                                          <p:attrName>ppt_y</p:attrName>
                                        </p:attrNameLst>
                                      </p:cBhvr>
                                      <p:rCtr x="-8900" y="17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animBg="1"/>
      <p:bldP spid="148" grpId="0" animBg="1"/>
      <p:bldP spid="148" grpId="1" animBg="1"/>
      <p:bldP spid="149" grpId="0" animBg="1"/>
      <p:bldP spid="149" grpId="1" animBg="1"/>
      <p:bldP spid="151" grpId="0" animBg="1"/>
      <p:bldP spid="151" grpId="1" animBg="1"/>
      <p:bldP spid="153" grpId="0"/>
      <p:bldP spid="154" grpId="0"/>
      <p:bldP spid="155" grpId="0" animBg="1"/>
      <p:bldP spid="156" grpId="0"/>
      <p:bldP spid="15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2400" y="694465"/>
            <a:ext cx="7323364" cy="369332"/>
          </a:xfrm>
          <a:prstGeom prst="rect">
            <a:avLst/>
          </a:prstGeom>
          <a:noFill/>
        </p:spPr>
        <p:txBody>
          <a:bodyPr wrap="square" rtlCol="0">
            <a:spAutoFit/>
          </a:bodyPr>
          <a:lstStyle/>
          <a:p>
            <a:r>
              <a:rPr lang="en-US" dirty="0">
                <a:solidFill>
                  <a:schemeClr val="bg1"/>
                </a:solidFill>
              </a:rPr>
              <a:t>A1: Injection</a:t>
            </a:r>
          </a:p>
        </p:txBody>
      </p:sp>
      <p:sp>
        <p:nvSpPr>
          <p:cNvPr id="2" name="Title 1"/>
          <p:cNvSpPr>
            <a:spLocks noGrp="1"/>
          </p:cNvSpPr>
          <p:nvPr>
            <p:ph type="ctrTitle"/>
          </p:nvPr>
        </p:nvSpPr>
        <p:spPr/>
        <p:txBody>
          <a:bodyPr/>
          <a:lstStyle/>
          <a:p>
            <a:r>
              <a:rPr lang="en-US" dirty="0"/>
              <a:t>A1 – 2017 Injection - Prevention</a:t>
            </a:r>
          </a:p>
        </p:txBody>
      </p:sp>
      <p:sp>
        <p:nvSpPr>
          <p:cNvPr id="4" name="Text Placeholder 3"/>
          <p:cNvSpPr>
            <a:spLocks noGrp="1"/>
          </p:cNvSpPr>
          <p:nvPr>
            <p:ph type="body" sz="quarter" idx="10"/>
          </p:nvPr>
        </p:nvSpPr>
        <p:spPr/>
        <p:txBody>
          <a:bodyPr/>
          <a:lstStyle/>
          <a:p>
            <a:r>
              <a:rPr lang="en-US" dirty="0"/>
              <a:t>PREVENTING INJECTION USING PREPARED STATEMENT</a:t>
            </a:r>
          </a:p>
        </p:txBody>
      </p:sp>
      <p:sp>
        <p:nvSpPr>
          <p:cNvPr id="5" name="Text Placeholder 4"/>
          <p:cNvSpPr>
            <a:spLocks noGrp="1"/>
          </p:cNvSpPr>
          <p:nvPr>
            <p:ph type="body" sz="quarter" idx="11"/>
          </p:nvPr>
        </p:nvSpPr>
        <p:spPr/>
        <p:txBody>
          <a:bodyPr/>
          <a:lstStyle/>
          <a:p>
            <a:pPr marR="0">
              <a:spcBef>
                <a:spcPts val="0"/>
              </a:spcBef>
              <a:spcAft>
                <a:spcPts val="400"/>
              </a:spcAft>
            </a:pPr>
            <a:r>
              <a:rPr lang="en-US" dirty="0">
                <a:cs typeface="Arial" pitchFamily="34" charset="0"/>
              </a:rPr>
              <a:t>String query = “SELECT * FROM employee WHERE </a:t>
            </a:r>
            <a:r>
              <a:rPr lang="en-US" dirty="0" err="1">
                <a:cs typeface="Arial" pitchFamily="34" charset="0"/>
              </a:rPr>
              <a:t>userid</a:t>
            </a:r>
            <a:r>
              <a:rPr lang="en-US" dirty="0">
                <a:cs typeface="Arial" pitchFamily="34" charset="0"/>
              </a:rPr>
              <a:t> = </a:t>
            </a:r>
            <a:r>
              <a:rPr lang="en-US" b="1" dirty="0">
                <a:solidFill>
                  <a:schemeClr val="accent1">
                    <a:lumMod val="75000"/>
                  </a:schemeClr>
                </a:solidFill>
                <a:cs typeface="Arial" pitchFamily="34" charset="0"/>
              </a:rPr>
              <a:t>?</a:t>
            </a:r>
            <a:r>
              <a:rPr lang="en-US" dirty="0">
                <a:solidFill>
                  <a:schemeClr val="bg1">
                    <a:lumMod val="50000"/>
                  </a:schemeClr>
                </a:solidFill>
                <a:cs typeface="Arial" pitchFamily="34" charset="0"/>
              </a:rPr>
              <a:t> </a:t>
            </a:r>
            <a:r>
              <a:rPr lang="en-US" dirty="0">
                <a:cs typeface="Arial" pitchFamily="34" charset="0"/>
              </a:rPr>
              <a:t>and password = </a:t>
            </a:r>
            <a:r>
              <a:rPr lang="en-US" b="1" dirty="0">
                <a:solidFill>
                  <a:schemeClr val="accent1">
                    <a:lumMod val="75000"/>
                  </a:schemeClr>
                </a:solidFill>
                <a:cs typeface="Arial" pitchFamily="34" charset="0"/>
              </a:rPr>
              <a:t>?</a:t>
            </a:r>
            <a:r>
              <a:rPr lang="en-US" dirty="0">
                <a:solidFill>
                  <a:schemeClr val="bg1">
                    <a:lumMod val="50000"/>
                  </a:schemeClr>
                </a:solidFill>
                <a:cs typeface="Arial" pitchFamily="34" charset="0"/>
              </a:rPr>
              <a:t> </a:t>
            </a:r>
            <a:r>
              <a:rPr lang="en-US" dirty="0">
                <a:cs typeface="Arial" pitchFamily="34" charset="0"/>
              </a:rPr>
              <a:t>”;</a:t>
            </a:r>
          </a:p>
          <a:p>
            <a:pPr marR="0">
              <a:spcBef>
                <a:spcPts val="0"/>
              </a:spcBef>
              <a:spcAft>
                <a:spcPts val="400"/>
              </a:spcAft>
            </a:pPr>
            <a:r>
              <a:rPr lang="en-US" dirty="0">
                <a:cs typeface="Arial" pitchFamily="34" charset="0"/>
              </a:rPr>
              <a:t>try {</a:t>
            </a:r>
          </a:p>
          <a:p>
            <a:pPr marR="0">
              <a:spcBef>
                <a:spcPts val="0"/>
              </a:spcBef>
              <a:spcAft>
                <a:spcPts val="400"/>
              </a:spcAft>
            </a:pPr>
            <a:r>
              <a:rPr lang="en-US" dirty="0">
                <a:cs typeface="Arial" pitchFamily="34" charset="0"/>
              </a:rPr>
              <a:t>  	Connection </a:t>
            </a:r>
            <a:r>
              <a:rPr lang="en-US" dirty="0" err="1">
                <a:cs typeface="Arial" pitchFamily="34" charset="0"/>
              </a:rPr>
              <a:t>connection</a:t>
            </a:r>
            <a:r>
              <a:rPr lang="en-US" dirty="0">
                <a:cs typeface="Arial" pitchFamily="34" charset="0"/>
              </a:rPr>
              <a:t> = </a:t>
            </a:r>
            <a:r>
              <a:rPr lang="en-US" dirty="0" err="1">
                <a:cs typeface="Arial" pitchFamily="34" charset="0"/>
              </a:rPr>
              <a:t>WebSession.getConnections</a:t>
            </a:r>
            <a:r>
              <a:rPr lang="en-US" dirty="0">
                <a:cs typeface="Arial" pitchFamily="34" charset="0"/>
              </a:rPr>
              <a:t>(s);</a:t>
            </a:r>
          </a:p>
          <a:p>
            <a:pPr marR="0">
              <a:spcBef>
                <a:spcPts val="0"/>
              </a:spcBef>
              <a:spcAft>
                <a:spcPts val="400"/>
              </a:spcAft>
            </a:pPr>
            <a:r>
              <a:rPr lang="en-US" dirty="0">
                <a:solidFill>
                  <a:schemeClr val="bg1">
                    <a:lumMod val="50000"/>
                  </a:schemeClr>
                </a:solidFill>
                <a:cs typeface="Arial" pitchFamily="34" charset="0"/>
              </a:rPr>
              <a:t>  	</a:t>
            </a:r>
            <a:r>
              <a:rPr lang="en-US" b="1" dirty="0" err="1">
                <a:solidFill>
                  <a:schemeClr val="accent1">
                    <a:lumMod val="75000"/>
                  </a:schemeClr>
                </a:solidFill>
                <a:cs typeface="Arial" pitchFamily="34" charset="0"/>
              </a:rPr>
              <a:t>PreparedStatement</a:t>
            </a:r>
            <a:r>
              <a:rPr lang="en-US" dirty="0">
                <a:solidFill>
                  <a:schemeClr val="accent1">
                    <a:lumMod val="75000"/>
                  </a:schemeClr>
                </a:solidFill>
                <a:cs typeface="Arial" pitchFamily="34" charset="0"/>
              </a:rPr>
              <a:t> </a:t>
            </a:r>
            <a:r>
              <a:rPr lang="en-US" dirty="0">
                <a:cs typeface="Arial" pitchFamily="34" charset="0"/>
              </a:rPr>
              <a:t>statement =  </a:t>
            </a:r>
            <a:r>
              <a:rPr lang="en-US" dirty="0" err="1">
                <a:cs typeface="Arial" pitchFamily="34" charset="0"/>
              </a:rPr>
              <a:t>connection.prepareStatement</a:t>
            </a:r>
            <a:r>
              <a:rPr lang="en-US" dirty="0">
                <a:cs typeface="Arial" pitchFamily="34" charset="0"/>
              </a:rPr>
              <a:t>(query,</a:t>
            </a:r>
          </a:p>
          <a:p>
            <a:pPr marR="0">
              <a:spcBef>
                <a:spcPts val="0"/>
              </a:spcBef>
              <a:spcAft>
                <a:spcPts val="400"/>
              </a:spcAft>
            </a:pPr>
            <a:r>
              <a:rPr lang="en-US" dirty="0">
                <a:cs typeface="Arial" pitchFamily="34" charset="0"/>
              </a:rPr>
              <a:t>          	</a:t>
            </a:r>
            <a:r>
              <a:rPr lang="en-US" dirty="0" err="1">
                <a:cs typeface="Arial" pitchFamily="34" charset="0"/>
              </a:rPr>
              <a:t>ResultSet.TYPE_SCROLL_INSENSITIVE</a:t>
            </a:r>
            <a:r>
              <a:rPr lang="en-US" dirty="0">
                <a:cs typeface="Arial" pitchFamily="34" charset="0"/>
              </a:rPr>
              <a:t>, 	</a:t>
            </a:r>
            <a:r>
              <a:rPr lang="en-US" dirty="0" err="1">
                <a:cs typeface="Arial" pitchFamily="34" charset="0"/>
              </a:rPr>
              <a:t>ResultSet.CONCUR_READ_ONLY</a:t>
            </a:r>
            <a:r>
              <a:rPr lang="en-US" dirty="0">
                <a:cs typeface="Arial" pitchFamily="34" charset="0"/>
              </a:rPr>
              <a:t>);</a:t>
            </a:r>
            <a:r>
              <a:rPr lang="en-US" dirty="0">
                <a:solidFill>
                  <a:schemeClr val="bg1">
                    <a:lumMod val="50000"/>
                  </a:schemeClr>
                </a:solidFill>
                <a:cs typeface="Arial" pitchFamily="34" charset="0"/>
              </a:rPr>
              <a:t>	</a:t>
            </a:r>
            <a:br>
              <a:rPr lang="en-US" dirty="0">
                <a:solidFill>
                  <a:schemeClr val="bg1">
                    <a:lumMod val="50000"/>
                  </a:schemeClr>
                </a:solidFill>
                <a:cs typeface="Arial" pitchFamily="34" charset="0"/>
              </a:rPr>
            </a:br>
            <a:endParaRPr lang="en-US" dirty="0">
              <a:solidFill>
                <a:schemeClr val="bg1">
                  <a:lumMod val="50000"/>
                </a:schemeClr>
              </a:solidFill>
              <a:cs typeface="Arial" pitchFamily="34" charset="0"/>
            </a:endParaRPr>
          </a:p>
          <a:p>
            <a:pPr marR="0">
              <a:spcBef>
                <a:spcPts val="0"/>
              </a:spcBef>
              <a:spcAft>
                <a:spcPts val="400"/>
              </a:spcAft>
            </a:pPr>
            <a:r>
              <a:rPr lang="en-US" dirty="0">
                <a:solidFill>
                  <a:schemeClr val="bg1">
                    <a:lumMod val="50000"/>
                  </a:schemeClr>
                </a:solidFill>
                <a:cs typeface="Arial" pitchFamily="34" charset="0"/>
              </a:rPr>
              <a:t>  	</a:t>
            </a:r>
            <a:r>
              <a:rPr lang="en-US" b="1" dirty="0" err="1">
                <a:solidFill>
                  <a:schemeClr val="accent1">
                    <a:lumMod val="75000"/>
                  </a:schemeClr>
                </a:solidFill>
                <a:cs typeface="Arial" pitchFamily="34" charset="0"/>
              </a:rPr>
              <a:t>statement.setString</a:t>
            </a:r>
            <a:r>
              <a:rPr lang="en-US" b="1" dirty="0">
                <a:solidFill>
                  <a:schemeClr val="accent1">
                    <a:lumMod val="75000"/>
                  </a:schemeClr>
                </a:solidFill>
                <a:cs typeface="Arial" pitchFamily="34" charset="0"/>
              </a:rPr>
              <a:t>(1, </a:t>
            </a:r>
            <a:r>
              <a:rPr lang="en-US" b="1" dirty="0" err="1">
                <a:solidFill>
                  <a:schemeClr val="accent1">
                    <a:lumMod val="75000"/>
                  </a:schemeClr>
                </a:solidFill>
                <a:cs typeface="Arial" pitchFamily="34" charset="0"/>
              </a:rPr>
              <a:t>userId</a:t>
            </a:r>
            <a:r>
              <a:rPr lang="en-US" b="1" dirty="0">
                <a:solidFill>
                  <a:schemeClr val="accent1">
                    <a:lumMod val="75000"/>
                  </a:schemeClr>
                </a:solidFill>
                <a:cs typeface="Arial" pitchFamily="34" charset="0"/>
              </a:rPr>
              <a:t>);</a:t>
            </a:r>
          </a:p>
          <a:p>
            <a:pPr marR="0">
              <a:spcBef>
                <a:spcPts val="0"/>
              </a:spcBef>
              <a:spcAft>
                <a:spcPts val="400"/>
              </a:spcAft>
            </a:pPr>
            <a:r>
              <a:rPr lang="en-US" b="1" dirty="0">
                <a:solidFill>
                  <a:schemeClr val="accent1">
                    <a:lumMod val="75000"/>
                  </a:schemeClr>
                </a:solidFill>
                <a:cs typeface="Arial" pitchFamily="34" charset="0"/>
              </a:rPr>
              <a:t>  	</a:t>
            </a:r>
            <a:r>
              <a:rPr lang="en-US" b="1" dirty="0" err="1">
                <a:solidFill>
                  <a:schemeClr val="accent1">
                    <a:lumMod val="75000"/>
                  </a:schemeClr>
                </a:solidFill>
                <a:cs typeface="Arial" pitchFamily="34" charset="0"/>
              </a:rPr>
              <a:t>statement.setString</a:t>
            </a:r>
            <a:r>
              <a:rPr lang="en-US" b="1" dirty="0">
                <a:solidFill>
                  <a:schemeClr val="accent1">
                    <a:lumMod val="75000"/>
                  </a:schemeClr>
                </a:solidFill>
                <a:cs typeface="Arial" pitchFamily="34" charset="0"/>
              </a:rPr>
              <a:t>(2, password);</a:t>
            </a:r>
          </a:p>
          <a:p>
            <a:pPr marR="0">
              <a:spcBef>
                <a:spcPts val="0"/>
              </a:spcBef>
              <a:spcAft>
                <a:spcPts val="400"/>
              </a:spcAft>
            </a:pPr>
            <a:endParaRPr lang="en-US" dirty="0">
              <a:solidFill>
                <a:schemeClr val="bg1">
                  <a:lumMod val="50000"/>
                </a:schemeClr>
              </a:solidFill>
              <a:cs typeface="Arial" pitchFamily="34" charset="0"/>
            </a:endParaRPr>
          </a:p>
          <a:p>
            <a:pPr marR="0">
              <a:spcBef>
                <a:spcPts val="0"/>
              </a:spcBef>
              <a:spcAft>
                <a:spcPts val="400"/>
              </a:spcAft>
            </a:pPr>
            <a:r>
              <a:rPr lang="en-US" dirty="0">
                <a:cs typeface="Arial" pitchFamily="34" charset="0"/>
              </a:rPr>
              <a:t>  	</a:t>
            </a:r>
            <a:r>
              <a:rPr lang="en-US" dirty="0" err="1">
                <a:cs typeface="Arial" pitchFamily="34" charset="0"/>
              </a:rPr>
              <a:t>ResultSet</a:t>
            </a:r>
            <a:r>
              <a:rPr lang="en-US" dirty="0">
                <a:cs typeface="Arial" pitchFamily="34" charset="0"/>
              </a:rPr>
              <a:t> </a:t>
            </a:r>
            <a:r>
              <a:rPr lang="en-US" dirty="0" err="1">
                <a:cs typeface="Arial" pitchFamily="34" charset="0"/>
              </a:rPr>
              <a:t>answer_results</a:t>
            </a:r>
            <a:r>
              <a:rPr lang="en-US" dirty="0">
                <a:cs typeface="Arial" pitchFamily="34" charset="0"/>
              </a:rPr>
              <a:t> = </a:t>
            </a:r>
            <a:r>
              <a:rPr lang="en-US" dirty="0" err="1">
                <a:cs typeface="Arial" pitchFamily="34" charset="0"/>
              </a:rPr>
              <a:t>statement.executeQuery</a:t>
            </a:r>
            <a:r>
              <a:rPr lang="en-US" dirty="0">
                <a:cs typeface="Arial" pitchFamily="34" charset="0"/>
              </a:rPr>
              <a:t>();</a:t>
            </a: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13</a:t>
            </a:fld>
            <a:r>
              <a:rPr lang="en-US"/>
              <a:t> -</a:t>
            </a:r>
          </a:p>
        </p:txBody>
      </p:sp>
    </p:spTree>
    <p:extLst>
      <p:ext uri="{BB962C8B-B14F-4D97-AF65-F5344CB8AC3E}">
        <p14:creationId xmlns:p14="http://schemas.microsoft.com/office/powerpoint/2010/main" val="20224381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2400" y="694465"/>
            <a:ext cx="7323364" cy="369332"/>
          </a:xfrm>
          <a:prstGeom prst="rect">
            <a:avLst/>
          </a:prstGeom>
          <a:noFill/>
        </p:spPr>
        <p:txBody>
          <a:bodyPr wrap="square" rtlCol="0">
            <a:spAutoFit/>
          </a:bodyPr>
          <a:lstStyle/>
          <a:p>
            <a:r>
              <a:rPr lang="en-US" dirty="0">
                <a:solidFill>
                  <a:schemeClr val="bg1"/>
                </a:solidFill>
              </a:rPr>
              <a:t>A1: Injection</a:t>
            </a:r>
          </a:p>
        </p:txBody>
      </p:sp>
      <p:sp>
        <p:nvSpPr>
          <p:cNvPr id="2" name="Title 1"/>
          <p:cNvSpPr>
            <a:spLocks noGrp="1"/>
          </p:cNvSpPr>
          <p:nvPr>
            <p:ph type="ctrTitle"/>
          </p:nvPr>
        </p:nvSpPr>
        <p:spPr/>
        <p:txBody>
          <a:bodyPr/>
          <a:lstStyle/>
          <a:p>
            <a:r>
              <a:rPr lang="en-US" dirty="0"/>
              <a:t>A1: 2017 - Injection</a:t>
            </a:r>
          </a:p>
        </p:txBody>
      </p:sp>
      <p:sp>
        <p:nvSpPr>
          <p:cNvPr id="4" name="Text Placeholder 3"/>
          <p:cNvSpPr>
            <a:spLocks noGrp="1"/>
          </p:cNvSpPr>
          <p:nvPr>
            <p:ph type="body" sz="quarter" idx="10"/>
          </p:nvPr>
        </p:nvSpPr>
        <p:spPr/>
        <p:txBody>
          <a:bodyPr/>
          <a:lstStyle/>
          <a:p>
            <a:r>
              <a:rPr lang="en-US" dirty="0"/>
              <a:t>PREVENTING INJECTION USING PREPARED STATEMENT</a:t>
            </a:r>
          </a:p>
        </p:txBody>
      </p:sp>
      <p:sp>
        <p:nvSpPr>
          <p:cNvPr id="5" name="Text Placeholder 4"/>
          <p:cNvSpPr>
            <a:spLocks noGrp="1"/>
          </p:cNvSpPr>
          <p:nvPr>
            <p:ph type="body" sz="quarter" idx="11"/>
          </p:nvPr>
        </p:nvSpPr>
        <p:spPr>
          <a:xfrm>
            <a:off x="457200" y="1219200"/>
            <a:ext cx="8534400" cy="4572000"/>
          </a:xfrm>
        </p:spPr>
        <p:txBody>
          <a:bodyPr/>
          <a:lstStyle/>
          <a:p>
            <a:r>
              <a:rPr lang="en-US" b="1" dirty="0"/>
              <a:t>Strongly typing non-string parameters</a:t>
            </a:r>
            <a:endParaRPr lang="en-US" dirty="0"/>
          </a:p>
          <a:p>
            <a:r>
              <a:rPr lang="en-US" dirty="0"/>
              <a:t>String query = "SELECT </a:t>
            </a:r>
            <a:r>
              <a:rPr lang="en-US" dirty="0" err="1">
                <a:solidFill>
                  <a:prstClr val="black"/>
                </a:solidFill>
              </a:rPr>
              <a:t>userid</a:t>
            </a:r>
            <a:r>
              <a:rPr lang="en-US" dirty="0"/>
              <a:t> FROM </a:t>
            </a:r>
            <a:r>
              <a:rPr lang="en-US" dirty="0">
                <a:solidFill>
                  <a:prstClr val="black"/>
                </a:solidFill>
              </a:rPr>
              <a:t>employee</a:t>
            </a:r>
            <a:r>
              <a:rPr lang="en-US" dirty="0"/>
              <a:t> </a:t>
            </a:r>
            <a:br>
              <a:rPr lang="en-US" dirty="0"/>
            </a:br>
            <a:r>
              <a:rPr lang="en-US" dirty="0"/>
              <a:t>			   WHERE id = </a:t>
            </a:r>
            <a:r>
              <a:rPr lang="en-US" sz="2000" b="1" dirty="0">
                <a:solidFill>
                  <a:srgbClr val="669900"/>
                </a:solidFill>
              </a:rPr>
              <a:t>?</a:t>
            </a:r>
            <a:r>
              <a:rPr lang="en-US" dirty="0"/>
              <a:t> AND </a:t>
            </a:r>
            <a:r>
              <a:rPr lang="en-US" dirty="0" err="1"/>
              <a:t>date_created</a:t>
            </a:r>
            <a:r>
              <a:rPr lang="en-US" dirty="0"/>
              <a:t> &gt;= </a:t>
            </a:r>
            <a:r>
              <a:rPr lang="en-US" sz="2000" b="1" dirty="0">
                <a:solidFill>
                  <a:srgbClr val="669900"/>
                </a:solidFill>
              </a:rPr>
              <a:t>?</a:t>
            </a:r>
            <a:r>
              <a:rPr lang="en-US" b="1" dirty="0">
                <a:solidFill>
                  <a:srgbClr val="669900"/>
                </a:solidFill>
              </a:rPr>
              <a:t> </a:t>
            </a:r>
            <a:r>
              <a:rPr lang="en-US" dirty="0"/>
              <a:t>“;</a:t>
            </a:r>
          </a:p>
          <a:p>
            <a:r>
              <a:rPr lang="en-US" dirty="0"/>
              <a:t>try</a:t>
            </a:r>
          </a:p>
          <a:p>
            <a:r>
              <a:rPr lang="en-US" dirty="0"/>
              <a:t>{</a:t>
            </a:r>
          </a:p>
          <a:p>
            <a:r>
              <a:rPr lang="en-US" dirty="0"/>
              <a:t>	Connection </a:t>
            </a:r>
            <a:r>
              <a:rPr lang="en-US" dirty="0" err="1"/>
              <a:t>connection</a:t>
            </a:r>
            <a:r>
              <a:rPr lang="en-US" dirty="0"/>
              <a:t> = </a:t>
            </a:r>
            <a:r>
              <a:rPr lang="en-US" dirty="0" err="1"/>
              <a:t>WebSession.getConnections</a:t>
            </a:r>
            <a:r>
              <a:rPr lang="en-US" dirty="0"/>
              <a:t>(s);</a:t>
            </a:r>
          </a:p>
          <a:p>
            <a:r>
              <a:rPr lang="en-US" dirty="0"/>
              <a:t>	</a:t>
            </a:r>
            <a:r>
              <a:rPr lang="en-US" b="1" dirty="0" err="1">
                <a:solidFill>
                  <a:schemeClr val="accent2">
                    <a:lumMod val="75000"/>
                  </a:schemeClr>
                </a:solidFill>
              </a:rPr>
              <a:t>PreparedStatement</a:t>
            </a:r>
            <a:r>
              <a:rPr lang="en-US" dirty="0"/>
              <a:t> statement =  </a:t>
            </a:r>
            <a:r>
              <a:rPr lang="en-US" dirty="0" err="1"/>
              <a:t>connection.prepareStatement</a:t>
            </a:r>
            <a:r>
              <a:rPr lang="en-US" dirty="0"/>
              <a:t>(query,</a:t>
            </a:r>
          </a:p>
          <a:p>
            <a:pPr>
              <a:spcAft>
                <a:spcPts val="500"/>
              </a:spcAft>
            </a:pPr>
            <a:r>
              <a:rPr lang="en-US" dirty="0"/>
              <a:t>        </a:t>
            </a:r>
            <a:r>
              <a:rPr lang="en-US" dirty="0" err="1"/>
              <a:t>ResultSet.TYPE_SCROLL_INSENSITIVE</a:t>
            </a:r>
            <a:r>
              <a:rPr lang="en-US" dirty="0"/>
              <a:t>, </a:t>
            </a:r>
            <a:r>
              <a:rPr lang="en-US" dirty="0" err="1"/>
              <a:t>ResultSet.CONCUR_READ_ONLY</a:t>
            </a:r>
            <a:r>
              <a:rPr lang="en-US" dirty="0"/>
              <a:t>); 	</a:t>
            </a:r>
            <a:r>
              <a:rPr lang="en-US" dirty="0" err="1"/>
              <a:t>myPrepStmt</a:t>
            </a:r>
            <a:r>
              <a:rPr lang="en-US" dirty="0"/>
              <a:t> = </a:t>
            </a:r>
            <a:r>
              <a:rPr lang="en-US" dirty="0" err="1"/>
              <a:t>conn.prepareStatement</a:t>
            </a:r>
            <a:endParaRPr lang="en-US" dirty="0"/>
          </a:p>
          <a:p>
            <a:r>
              <a:rPr lang="en-US" dirty="0"/>
              <a:t>	</a:t>
            </a:r>
            <a:r>
              <a:rPr lang="en-US" dirty="0" err="1"/>
              <a:t>statement.</a:t>
            </a:r>
            <a:r>
              <a:rPr lang="en-US" sz="2000" b="1" dirty="0" err="1">
                <a:solidFill>
                  <a:schemeClr val="accent2">
                    <a:lumMod val="75000"/>
                  </a:schemeClr>
                </a:solidFill>
              </a:rPr>
              <a:t>setInt</a:t>
            </a:r>
            <a:r>
              <a:rPr lang="en-US" dirty="0"/>
              <a:t>(1, </a:t>
            </a:r>
            <a:r>
              <a:rPr lang="en-US" dirty="0" err="1"/>
              <a:t>validatedUserId</a:t>
            </a:r>
            <a:r>
              <a:rPr lang="en-US" dirty="0"/>
              <a:t>);              </a:t>
            </a:r>
            <a:endParaRPr lang="en-US" dirty="0">
              <a:solidFill>
                <a:srgbClr val="3333FF"/>
              </a:solidFill>
            </a:endParaRPr>
          </a:p>
          <a:p>
            <a:pPr>
              <a:spcBef>
                <a:spcPts val="0"/>
              </a:spcBef>
            </a:pPr>
            <a:r>
              <a:rPr lang="en-US" dirty="0"/>
              <a:t>	</a:t>
            </a:r>
            <a:r>
              <a:rPr lang="en-US" dirty="0" err="1"/>
              <a:t>statement.</a:t>
            </a:r>
            <a:r>
              <a:rPr lang="en-US" sz="2000" b="1" dirty="0" err="1">
                <a:solidFill>
                  <a:schemeClr val="accent2">
                    <a:lumMod val="75000"/>
                  </a:schemeClr>
                </a:solidFill>
              </a:rPr>
              <a:t>setDate</a:t>
            </a:r>
            <a:r>
              <a:rPr lang="en-US" dirty="0"/>
              <a:t>(2, </a:t>
            </a:r>
            <a:r>
              <a:rPr lang="en-US" dirty="0" err="1"/>
              <a:t>validatedStartDate</a:t>
            </a:r>
            <a:r>
              <a:rPr lang="en-US" dirty="0"/>
              <a:t>);   </a:t>
            </a:r>
            <a:endParaRPr lang="en-US" dirty="0">
              <a:solidFill>
                <a:srgbClr val="3333FF"/>
              </a:solidFill>
            </a:endParaRPr>
          </a:p>
          <a:p>
            <a:r>
              <a:rPr lang="en-US" dirty="0"/>
              <a:t>...</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14</a:t>
            </a:fld>
            <a:r>
              <a:rPr lang="en-US"/>
              <a:t> -</a:t>
            </a:r>
          </a:p>
        </p:txBody>
      </p:sp>
    </p:spTree>
    <p:extLst>
      <p:ext uri="{BB962C8B-B14F-4D97-AF65-F5344CB8AC3E}">
        <p14:creationId xmlns:p14="http://schemas.microsoft.com/office/powerpoint/2010/main" val="2917251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2400" y="694465"/>
            <a:ext cx="7323364" cy="369332"/>
          </a:xfrm>
          <a:prstGeom prst="rect">
            <a:avLst/>
          </a:prstGeom>
          <a:noFill/>
        </p:spPr>
        <p:txBody>
          <a:bodyPr wrap="square" rtlCol="0">
            <a:spAutoFit/>
          </a:bodyPr>
          <a:lstStyle/>
          <a:p>
            <a:r>
              <a:rPr lang="en-US" dirty="0">
                <a:solidFill>
                  <a:schemeClr val="bg1"/>
                </a:solidFill>
              </a:rPr>
              <a:t>A1: Injection</a:t>
            </a:r>
          </a:p>
        </p:txBody>
      </p:sp>
      <p:sp>
        <p:nvSpPr>
          <p:cNvPr id="2" name="Title 1"/>
          <p:cNvSpPr>
            <a:spLocks noGrp="1"/>
          </p:cNvSpPr>
          <p:nvPr>
            <p:ph type="ctrTitle"/>
          </p:nvPr>
        </p:nvSpPr>
        <p:spPr/>
        <p:txBody>
          <a:bodyPr/>
          <a:lstStyle/>
          <a:p>
            <a:r>
              <a:rPr lang="en-US" dirty="0"/>
              <a:t>A1: 2017 - Injection</a:t>
            </a:r>
          </a:p>
        </p:txBody>
      </p:sp>
      <p:sp>
        <p:nvSpPr>
          <p:cNvPr id="4" name="Text Placeholder 3"/>
          <p:cNvSpPr>
            <a:spLocks noGrp="1"/>
          </p:cNvSpPr>
          <p:nvPr>
            <p:ph type="body" sz="quarter" idx="10"/>
          </p:nvPr>
        </p:nvSpPr>
        <p:spPr/>
        <p:txBody>
          <a:bodyPr/>
          <a:lstStyle/>
          <a:p>
            <a:r>
              <a:rPr lang="en-US" dirty="0"/>
              <a:t>LDAP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15</a:t>
            </a:fld>
            <a:r>
              <a:rPr lang="en-US"/>
              <a:t> -</a:t>
            </a:r>
          </a:p>
        </p:txBody>
      </p:sp>
      <p:sp>
        <p:nvSpPr>
          <p:cNvPr id="7" name="Text Placeholder 6">
            <a:extLst>
              <a:ext uri="{FF2B5EF4-FFF2-40B4-BE49-F238E27FC236}">
                <a16:creationId xmlns:a16="http://schemas.microsoft.com/office/drawing/2014/main" id="{2B503B7F-1406-45C2-86AB-5C6E1B8DF871}"/>
              </a:ext>
            </a:extLst>
          </p:cNvPr>
          <p:cNvSpPr>
            <a:spLocks noGrp="1"/>
          </p:cNvSpPr>
          <p:nvPr>
            <p:ph type="body" sz="quarter" idx="11"/>
          </p:nvPr>
        </p:nvSpPr>
        <p:spPr>
          <a:xfrm>
            <a:off x="152400" y="1154341"/>
            <a:ext cx="8839200" cy="4636859"/>
          </a:xfrm>
        </p:spPr>
        <p:txBody>
          <a:bodyPr/>
          <a:lstStyle/>
          <a:p>
            <a:r>
              <a:rPr lang="en-US" dirty="0"/>
              <a:t>searchfilter = “(cn=“+user+”)”</a:t>
            </a:r>
          </a:p>
          <a:p>
            <a:r>
              <a:rPr lang="en-US" dirty="0"/>
              <a:t>Which is instantiated by an HTTP request like this:</a:t>
            </a:r>
          </a:p>
          <a:p>
            <a:r>
              <a:rPr lang="en-US" dirty="0"/>
              <a:t>http://www.fis.com/ldapsearch?user=John</a:t>
            </a:r>
          </a:p>
          <a:p>
            <a:r>
              <a:rPr lang="en-US" dirty="0"/>
              <a:t>If the value ‘John’ is replaced with a ‘*’, by sending the request:</a:t>
            </a:r>
          </a:p>
          <a:p>
            <a:r>
              <a:rPr lang="en-US" dirty="0">
                <a:hlinkClick r:id="rId2"/>
              </a:rPr>
              <a:t>http://www.fis.com/ldapsearch?user=*</a:t>
            </a:r>
            <a:endParaRPr lang="en-US" dirty="0"/>
          </a:p>
          <a:p>
            <a:r>
              <a:rPr lang="en-US" dirty="0"/>
              <a:t>The filter will look like</a:t>
            </a:r>
          </a:p>
          <a:p>
            <a:r>
              <a:rPr lang="en-US" dirty="0"/>
              <a:t> searchfilter = “(cn=*)”</a:t>
            </a:r>
          </a:p>
          <a:p>
            <a:r>
              <a:rPr lang="en-US" dirty="0"/>
              <a:t>If the application is vulnerable to LDAP injection, it will display some or all of the users' attributes, depending on the application's execution flow and the permissions of the LDAP connected user. </a:t>
            </a:r>
          </a:p>
          <a:p>
            <a:br>
              <a:rPr lang="en-US" dirty="0"/>
            </a:br>
            <a:r>
              <a:rPr lang="en-US" dirty="0"/>
              <a:t>A tester could use a trial-and-error approach, by inserting in the parameter '(', '|', '&amp;', '*' and the other characters, in order to check the application for errors. </a:t>
            </a:r>
          </a:p>
          <a:p>
            <a:r>
              <a:rPr lang="en-US" dirty="0"/>
              <a:t>After encoding using </a:t>
            </a:r>
            <a:r>
              <a:rPr lang="en-US" b="1" dirty="0"/>
              <a:t>ESAPI library </a:t>
            </a:r>
            <a:r>
              <a:rPr lang="en-US" dirty="0"/>
              <a:t>it would be as (cn=\2a)</a:t>
            </a:r>
          </a:p>
        </p:txBody>
      </p:sp>
    </p:spTree>
    <p:extLst>
      <p:ext uri="{BB962C8B-B14F-4D97-AF65-F5344CB8AC3E}">
        <p14:creationId xmlns:p14="http://schemas.microsoft.com/office/powerpoint/2010/main" val="1482710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2400" y="694465"/>
            <a:ext cx="7323364" cy="369332"/>
          </a:xfrm>
          <a:prstGeom prst="rect">
            <a:avLst/>
          </a:prstGeom>
          <a:noFill/>
        </p:spPr>
        <p:txBody>
          <a:bodyPr wrap="square" rtlCol="0">
            <a:spAutoFit/>
          </a:bodyPr>
          <a:lstStyle/>
          <a:p>
            <a:r>
              <a:rPr lang="en-US" dirty="0">
                <a:solidFill>
                  <a:schemeClr val="bg1"/>
                </a:solidFill>
              </a:rPr>
              <a:t>A1: Injection</a:t>
            </a:r>
          </a:p>
        </p:txBody>
      </p:sp>
      <p:sp>
        <p:nvSpPr>
          <p:cNvPr id="2" name="Title 1"/>
          <p:cNvSpPr>
            <a:spLocks noGrp="1"/>
          </p:cNvSpPr>
          <p:nvPr>
            <p:ph type="ctrTitle"/>
          </p:nvPr>
        </p:nvSpPr>
        <p:spPr/>
        <p:txBody>
          <a:bodyPr/>
          <a:lstStyle/>
          <a:p>
            <a:r>
              <a:rPr lang="en-US" dirty="0"/>
              <a:t>A1: 2017 - Injection</a:t>
            </a:r>
          </a:p>
        </p:txBody>
      </p:sp>
      <p:sp>
        <p:nvSpPr>
          <p:cNvPr id="4" name="Text Placeholder 3"/>
          <p:cNvSpPr>
            <a:spLocks noGrp="1"/>
          </p:cNvSpPr>
          <p:nvPr>
            <p:ph type="body" sz="quarter" idx="10"/>
          </p:nvPr>
        </p:nvSpPr>
        <p:spPr/>
        <p:txBody>
          <a:bodyPr/>
          <a:lstStyle/>
          <a:p>
            <a:r>
              <a:rPr lang="en-US" dirty="0"/>
              <a:t>LDAP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16</a:t>
            </a:fld>
            <a:r>
              <a:rPr lang="en-US"/>
              <a:t> -</a:t>
            </a:r>
          </a:p>
        </p:txBody>
      </p:sp>
      <p:sp>
        <p:nvSpPr>
          <p:cNvPr id="7" name="Text Placeholder 6">
            <a:extLst>
              <a:ext uri="{FF2B5EF4-FFF2-40B4-BE49-F238E27FC236}">
                <a16:creationId xmlns:a16="http://schemas.microsoft.com/office/drawing/2014/main" id="{2B503B7F-1406-45C2-86AB-5C6E1B8DF871}"/>
              </a:ext>
            </a:extLst>
          </p:cNvPr>
          <p:cNvSpPr>
            <a:spLocks noGrp="1"/>
          </p:cNvSpPr>
          <p:nvPr>
            <p:ph type="body" sz="quarter" idx="11"/>
          </p:nvPr>
        </p:nvSpPr>
        <p:spPr>
          <a:xfrm>
            <a:off x="303143" y="1063797"/>
            <a:ext cx="8839200" cy="2344967"/>
          </a:xfrm>
        </p:spPr>
        <p:txBody>
          <a:bodyPr/>
          <a:lstStyle/>
          <a:p>
            <a:r>
              <a:rPr lang="en-US" b="1" dirty="0"/>
              <a:t>Login:</a:t>
            </a:r>
          </a:p>
          <a:p>
            <a:r>
              <a:rPr lang="en-US" dirty="0"/>
              <a:t>searchlogin= "(&amp;(uid="+user+")(userPassword={MD5}"+base64(pack("H*",md5(pass)))+"))"; </a:t>
            </a:r>
          </a:p>
          <a:p>
            <a:r>
              <a:rPr lang="en-US" dirty="0"/>
              <a:t>Where:</a:t>
            </a:r>
          </a:p>
          <a:p>
            <a:r>
              <a:rPr lang="en-US" dirty="0"/>
              <a:t>user=*)(uid=*))(|(uid=* pass=password </a:t>
            </a:r>
          </a:p>
          <a:p>
            <a:r>
              <a:rPr lang="en-US" dirty="0"/>
              <a:t>searchlogin="(&amp;(uid=*)(uid=*))(|(uid=*)(userPassword={MD5}X03MO1qnZdYdgyfeuILPmQ==))"; </a:t>
            </a:r>
          </a:p>
          <a:p>
            <a:r>
              <a:rPr lang="en-US" dirty="0"/>
              <a:t>This user will always will be logged in as 1</a:t>
            </a:r>
            <a:r>
              <a:rPr lang="en-US" baseline="30000" dirty="0"/>
              <a:t>st</a:t>
            </a:r>
            <a:r>
              <a:rPr lang="en-US" dirty="0"/>
              <a:t> user.</a:t>
            </a:r>
          </a:p>
          <a:p>
            <a:endParaRPr lang="en-US" dirty="0"/>
          </a:p>
        </p:txBody>
      </p:sp>
      <p:pic>
        <p:nvPicPr>
          <p:cNvPr id="3" name="Picture 2">
            <a:extLst>
              <a:ext uri="{FF2B5EF4-FFF2-40B4-BE49-F238E27FC236}">
                <a16:creationId xmlns:a16="http://schemas.microsoft.com/office/drawing/2014/main" id="{4A5664EB-7985-467D-8A66-14DA9D09A5E9}"/>
              </a:ext>
            </a:extLst>
          </p:cNvPr>
          <p:cNvPicPr>
            <a:picLocks noChangeAspect="1"/>
          </p:cNvPicPr>
          <p:nvPr/>
        </p:nvPicPr>
        <p:blipFill>
          <a:blip r:embed="rId2"/>
          <a:stretch>
            <a:fillRect/>
          </a:stretch>
        </p:blipFill>
        <p:spPr>
          <a:xfrm>
            <a:off x="342900" y="3648075"/>
            <a:ext cx="2019300" cy="2752725"/>
          </a:xfrm>
          <a:prstGeom prst="rect">
            <a:avLst/>
          </a:prstGeom>
        </p:spPr>
      </p:pic>
      <p:sp>
        <p:nvSpPr>
          <p:cNvPr id="5" name="TextBox 4">
            <a:extLst>
              <a:ext uri="{FF2B5EF4-FFF2-40B4-BE49-F238E27FC236}">
                <a16:creationId xmlns:a16="http://schemas.microsoft.com/office/drawing/2014/main" id="{B1E615E7-F2B2-4522-BFA9-532885975564}"/>
              </a:ext>
            </a:extLst>
          </p:cNvPr>
          <p:cNvSpPr txBox="1"/>
          <p:nvPr/>
        </p:nvSpPr>
        <p:spPr>
          <a:xfrm>
            <a:off x="2895600" y="3810000"/>
            <a:ext cx="5829300" cy="1754326"/>
          </a:xfrm>
          <a:prstGeom prst="rect">
            <a:avLst/>
          </a:prstGeom>
          <a:noFill/>
        </p:spPr>
        <p:txBody>
          <a:bodyPr wrap="square" rtlCol="0">
            <a:spAutoFit/>
          </a:bodyPr>
          <a:lstStyle/>
          <a:p>
            <a:r>
              <a:rPr lang="en-US" b="1" dirty="0"/>
              <a:t>Before encoding </a:t>
            </a:r>
            <a:r>
              <a:rPr lang="en-US" dirty="0"/>
              <a:t>(&amp;(uid=user=*)(uid=*))(|(uid=*)(userPassword=password))</a:t>
            </a:r>
          </a:p>
          <a:p>
            <a:r>
              <a:rPr lang="en-US" b="1" dirty="0"/>
              <a:t>After encoding </a:t>
            </a:r>
            <a:r>
              <a:rPr lang="en-US" dirty="0"/>
              <a:t>(&amp;(uid=user=\2a\29\28uid=\2a\29\29\28|\28uid=\2a)(userPassword=password))</a:t>
            </a:r>
          </a:p>
          <a:p>
            <a:endParaRPr lang="en-US" dirty="0"/>
          </a:p>
        </p:txBody>
      </p:sp>
    </p:spTree>
    <p:extLst>
      <p:ext uri="{BB962C8B-B14F-4D97-AF65-F5344CB8AC3E}">
        <p14:creationId xmlns:p14="http://schemas.microsoft.com/office/powerpoint/2010/main" val="3770874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52400" y="694465"/>
            <a:ext cx="7323364" cy="369332"/>
          </a:xfrm>
          <a:prstGeom prst="rect">
            <a:avLst/>
          </a:prstGeom>
          <a:noFill/>
        </p:spPr>
        <p:txBody>
          <a:bodyPr wrap="square" rtlCol="0">
            <a:spAutoFit/>
          </a:bodyPr>
          <a:lstStyle/>
          <a:p>
            <a:r>
              <a:rPr lang="en-US" dirty="0">
                <a:solidFill>
                  <a:schemeClr val="bg1"/>
                </a:solidFill>
              </a:rPr>
              <a:t>A1: Injection</a:t>
            </a:r>
          </a:p>
        </p:txBody>
      </p:sp>
      <p:sp>
        <p:nvSpPr>
          <p:cNvPr id="2" name="Title 1"/>
          <p:cNvSpPr>
            <a:spLocks noGrp="1"/>
          </p:cNvSpPr>
          <p:nvPr>
            <p:ph type="ctrTitle"/>
          </p:nvPr>
        </p:nvSpPr>
        <p:spPr/>
        <p:txBody>
          <a:bodyPr/>
          <a:lstStyle/>
          <a:p>
            <a:r>
              <a:rPr lang="en-US" dirty="0"/>
              <a:t>A1: 2017 - Injection</a:t>
            </a:r>
          </a:p>
        </p:txBody>
      </p:sp>
      <p:sp>
        <p:nvSpPr>
          <p:cNvPr id="4" name="Text Placeholder 3"/>
          <p:cNvSpPr>
            <a:spLocks noGrp="1"/>
          </p:cNvSpPr>
          <p:nvPr>
            <p:ph type="body" sz="quarter" idx="10"/>
          </p:nvPr>
        </p:nvSpPr>
        <p:spPr/>
        <p:txBody>
          <a:bodyPr/>
          <a:lstStyle/>
          <a:p>
            <a:r>
              <a:rPr lang="en-US" dirty="0"/>
              <a:t>Other Injection References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17</a:t>
            </a:fld>
            <a:r>
              <a:rPr lang="en-US"/>
              <a:t> -</a:t>
            </a:r>
          </a:p>
        </p:txBody>
      </p:sp>
      <p:sp>
        <p:nvSpPr>
          <p:cNvPr id="7" name="Text Placeholder 6">
            <a:extLst>
              <a:ext uri="{FF2B5EF4-FFF2-40B4-BE49-F238E27FC236}">
                <a16:creationId xmlns:a16="http://schemas.microsoft.com/office/drawing/2014/main" id="{2B503B7F-1406-45C2-86AB-5C6E1B8DF871}"/>
              </a:ext>
            </a:extLst>
          </p:cNvPr>
          <p:cNvSpPr>
            <a:spLocks noGrp="1"/>
          </p:cNvSpPr>
          <p:nvPr>
            <p:ph type="body" sz="quarter" idx="11"/>
          </p:nvPr>
        </p:nvSpPr>
        <p:spPr>
          <a:xfrm>
            <a:off x="303143" y="1063797"/>
            <a:ext cx="8839200" cy="3736803"/>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2"/>
              </a:rPr>
              <a:t>https://www.owasp.org/index.php/OWASP_Top_Ten_Cheat_Sheet</a:t>
            </a:r>
            <a:endParaRPr lang="en-US" dirty="0"/>
          </a:p>
          <a:p>
            <a:endParaRPr lang="en-US" dirty="0"/>
          </a:p>
          <a:p>
            <a:endParaRPr lang="en-US" dirty="0"/>
          </a:p>
        </p:txBody>
      </p:sp>
      <p:pic>
        <p:nvPicPr>
          <p:cNvPr id="8" name="Picture 7">
            <a:extLst>
              <a:ext uri="{FF2B5EF4-FFF2-40B4-BE49-F238E27FC236}">
                <a16:creationId xmlns:a16="http://schemas.microsoft.com/office/drawing/2014/main" id="{20DDD095-ECC2-4939-871E-D2B6F1B2F146}"/>
              </a:ext>
            </a:extLst>
          </p:cNvPr>
          <p:cNvPicPr>
            <a:picLocks noChangeAspect="1"/>
          </p:cNvPicPr>
          <p:nvPr/>
        </p:nvPicPr>
        <p:blipFill>
          <a:blip r:embed="rId3"/>
          <a:stretch>
            <a:fillRect/>
          </a:stretch>
        </p:blipFill>
        <p:spPr>
          <a:xfrm>
            <a:off x="457201" y="1441794"/>
            <a:ext cx="5834062" cy="3254031"/>
          </a:xfrm>
          <a:prstGeom prst="rect">
            <a:avLst/>
          </a:prstGeom>
        </p:spPr>
      </p:pic>
    </p:spTree>
    <p:extLst>
      <p:ext uri="{BB962C8B-B14F-4D97-AF65-F5344CB8AC3E}">
        <p14:creationId xmlns:p14="http://schemas.microsoft.com/office/powerpoint/2010/main" val="4150773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18</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49087" y="1056861"/>
            <a:ext cx="8839200" cy="4247317"/>
          </a:xfrm>
          <a:prstGeom prst="rect">
            <a:avLst/>
          </a:prstGeom>
          <a:noFill/>
        </p:spPr>
        <p:txBody>
          <a:bodyPr wrap="square" rtlCol="0">
            <a:spAutoFit/>
          </a:bodyPr>
          <a:lstStyle/>
          <a:p>
            <a:r>
              <a:rPr lang="en-US" b="1" dirty="0"/>
              <a:t>What is Broken Authentication</a:t>
            </a:r>
          </a:p>
          <a:p>
            <a:endParaRPr lang="en-US" b="1" dirty="0"/>
          </a:p>
          <a:p>
            <a:endParaRPr lang="en-US" b="1" dirty="0"/>
          </a:p>
          <a:p>
            <a:r>
              <a:rPr lang="en-US" dirty="0"/>
              <a:t>Can allow an attacker to either capture or bypass the authentication methods that are used by a web application.</a:t>
            </a:r>
          </a:p>
          <a:p>
            <a:endParaRPr lang="en-US" dirty="0"/>
          </a:p>
          <a:p>
            <a:pPr marL="285750" indent="-285750">
              <a:buFont typeface="Wingdings" panose="05000000000000000000" pitchFamily="2" charset="2"/>
              <a:buChar char="v"/>
            </a:pPr>
            <a:r>
              <a:rPr lang="en-US" dirty="0"/>
              <a:t>User authentication credentials are not protected when stored.</a:t>
            </a:r>
          </a:p>
          <a:p>
            <a:pPr marL="285750" indent="-285750">
              <a:buFont typeface="Wingdings" panose="05000000000000000000" pitchFamily="2" charset="2"/>
              <a:buChar char="v"/>
            </a:pPr>
            <a:r>
              <a:rPr lang="en-US" dirty="0"/>
              <a:t>Predictable login credentials.</a:t>
            </a:r>
          </a:p>
          <a:p>
            <a:pPr marL="285750" indent="-285750">
              <a:buFont typeface="Wingdings" panose="05000000000000000000" pitchFamily="2" charset="2"/>
              <a:buChar char="v"/>
            </a:pPr>
            <a:r>
              <a:rPr lang="en-US" dirty="0"/>
              <a:t>Session IDs are exposed in the URL (e.g., URL rewriting).</a:t>
            </a:r>
          </a:p>
          <a:p>
            <a:pPr marL="285750" indent="-285750">
              <a:buFont typeface="Wingdings" panose="05000000000000000000" pitchFamily="2" charset="2"/>
              <a:buChar char="v"/>
            </a:pPr>
            <a:r>
              <a:rPr lang="en-US" dirty="0"/>
              <a:t>Session IDs are vulnerable to session fixation attacks(hijack valid session id and using it)</a:t>
            </a:r>
          </a:p>
          <a:p>
            <a:pPr marL="285750" indent="-285750">
              <a:buFont typeface="Wingdings" panose="05000000000000000000" pitchFamily="2" charset="2"/>
              <a:buChar char="v"/>
            </a:pPr>
            <a:r>
              <a:rPr lang="en-US" dirty="0"/>
              <a:t>Session value does not timeout or does not get invalidated after logout.</a:t>
            </a:r>
          </a:p>
          <a:p>
            <a:pPr marL="285750" indent="-285750">
              <a:buFont typeface="Wingdings" panose="05000000000000000000" pitchFamily="2" charset="2"/>
              <a:buChar char="v"/>
            </a:pPr>
            <a:r>
              <a:rPr lang="en-US" dirty="0"/>
              <a:t>Session IDs are not rotated after successful login.</a:t>
            </a:r>
          </a:p>
          <a:p>
            <a:pPr marL="285750" indent="-285750">
              <a:buFont typeface="Wingdings" panose="05000000000000000000" pitchFamily="2" charset="2"/>
              <a:buChar char="v"/>
            </a:pPr>
            <a:r>
              <a:rPr lang="en-US" dirty="0"/>
              <a:t>Passwords, session IDs, and other credentials are sent over unencrypted connections.</a:t>
            </a:r>
          </a:p>
          <a:p>
            <a:endParaRPr lang="en-US" b="1" dirty="0"/>
          </a:p>
          <a:p>
            <a:endParaRPr lang="en-US" b="1" dirty="0"/>
          </a:p>
        </p:txBody>
      </p:sp>
    </p:spTree>
    <p:extLst>
      <p:ext uri="{BB962C8B-B14F-4D97-AF65-F5344CB8AC3E}">
        <p14:creationId xmlns:p14="http://schemas.microsoft.com/office/powerpoint/2010/main" val="2693021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19</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D670D295-CB8C-47EB-B559-10150BF2C4EA}"/>
              </a:ext>
            </a:extLst>
          </p:cNvPr>
          <p:cNvPicPr>
            <a:picLocks noChangeAspect="1"/>
          </p:cNvPicPr>
          <p:nvPr/>
        </p:nvPicPr>
        <p:blipFill>
          <a:blip r:embed="rId3"/>
          <a:stretch>
            <a:fillRect/>
          </a:stretch>
        </p:blipFill>
        <p:spPr>
          <a:xfrm>
            <a:off x="228600" y="983478"/>
            <a:ext cx="8763000" cy="2801356"/>
          </a:xfrm>
          <a:prstGeom prst="rect">
            <a:avLst/>
          </a:prstGeom>
        </p:spPr>
      </p:pic>
    </p:spTree>
    <p:extLst>
      <p:ext uri="{BB962C8B-B14F-4D97-AF65-F5344CB8AC3E}">
        <p14:creationId xmlns:p14="http://schemas.microsoft.com/office/powerpoint/2010/main" val="3977834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OWASP - Introduction</a:t>
            </a:r>
            <a:br>
              <a:rPr lang="en-US" dirty="0"/>
            </a:br>
            <a:endParaRPr lang="en-US" dirty="0"/>
          </a:p>
        </p:txBody>
      </p:sp>
      <p:sp>
        <p:nvSpPr>
          <p:cNvPr id="3" name="Text Placeholder 2"/>
          <p:cNvSpPr>
            <a:spLocks noGrp="1"/>
          </p:cNvSpPr>
          <p:nvPr>
            <p:ph type="body" sz="quarter" idx="11"/>
          </p:nvPr>
        </p:nvSpPr>
        <p:spPr>
          <a:xfrm>
            <a:off x="152400" y="1219200"/>
            <a:ext cx="8991600" cy="5486400"/>
          </a:xfrm>
        </p:spPr>
        <p:txBody>
          <a:bodyPr/>
          <a:lstStyle/>
          <a:p>
            <a:pPr marL="285750" indent="-285750">
              <a:buFont typeface="Wingdings" panose="05000000000000000000" pitchFamily="2" charset="2"/>
              <a:buChar char="Ø"/>
            </a:pPr>
            <a:r>
              <a:rPr lang="en-US" dirty="0"/>
              <a:t>OWSAP [ Open Web Security Application Project] Foundation come online on December 1</a:t>
            </a:r>
            <a:r>
              <a:rPr lang="en-US" baseline="30000" dirty="0"/>
              <a:t>st</a:t>
            </a:r>
            <a:r>
              <a:rPr lang="en-US" dirty="0"/>
              <a:t> 2001 and it was established as a non-profit charitable organization in USA on 21</a:t>
            </a:r>
            <a:r>
              <a:rPr lang="en-US" baseline="30000" dirty="0"/>
              <a:t>st</a:t>
            </a:r>
            <a:r>
              <a:rPr lang="en-US" dirty="0"/>
              <a:t> April, 2004.</a:t>
            </a:r>
          </a:p>
          <a:p>
            <a:pPr marL="285750" indent="-285750">
              <a:buFont typeface="Wingdings" panose="05000000000000000000" pitchFamily="2" charset="2"/>
              <a:buChar char="Ø"/>
            </a:pPr>
            <a:r>
              <a:rPr lang="en-US" dirty="0"/>
              <a:t>OWSAP dedicated to all aspects of web application security. OWASP is in a unique position to provide practical information about Application Security to individuals, corporations, universities, government agencies and other organizations worldwide. Operating as a community of like-minded professionals, OWASP issues software tools and knowledge-based documentation on application security.</a:t>
            </a:r>
          </a:p>
          <a:p>
            <a:pPr marL="285750" indent="-285750">
              <a:buFont typeface="Wingdings" panose="05000000000000000000" pitchFamily="2" charset="2"/>
              <a:buChar char="Ø"/>
            </a:pPr>
            <a:r>
              <a:rPr lang="en-US" dirty="0"/>
              <a:t>The primary aim of the OWASP Top 10 is to educate developers, designers, architects, managers, and organizations about the consequences of the most common and most important web application security weaknesses. The Top 10 provides basic techniques to protect against these high risk problem areas, and provides guidance on where to go from here.</a:t>
            </a:r>
          </a:p>
          <a:p>
            <a:pPr marL="285750" indent="-285750">
              <a:buFont typeface="Wingdings" panose="05000000000000000000" pitchFamily="2" charset="2"/>
              <a:buChar char="Ø"/>
            </a:pPr>
            <a:r>
              <a:rPr lang="en-US" dirty="0"/>
              <a:t>Every 3 years, a compilation of the most prevalent security attacks against web applications is created and labeled as the Top 10.</a:t>
            </a:r>
          </a:p>
          <a:p>
            <a:endParaRPr lang="en-US" dirty="0"/>
          </a:p>
          <a:p>
            <a:endParaRPr lang="en-US" dirty="0"/>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a:t>
            </a:fld>
            <a:r>
              <a:rPr lang="en-US"/>
              <a:t> -</a:t>
            </a:r>
          </a:p>
        </p:txBody>
      </p:sp>
    </p:spTree>
    <p:extLst>
      <p:ext uri="{BB962C8B-B14F-4D97-AF65-F5344CB8AC3E}">
        <p14:creationId xmlns:p14="http://schemas.microsoft.com/office/powerpoint/2010/main" val="2557008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20</a:t>
            </a:fld>
            <a:r>
              <a:rPr lang="en-US"/>
              <a:t> -</a:t>
            </a:r>
          </a:p>
        </p:txBody>
      </p:sp>
      <p:pic>
        <p:nvPicPr>
          <p:cNvPr id="4" name="Picture 3">
            <a:extLst>
              <a:ext uri="{FF2B5EF4-FFF2-40B4-BE49-F238E27FC236}">
                <a16:creationId xmlns:a16="http://schemas.microsoft.com/office/drawing/2014/main" id="{724E594F-F6AD-4BB9-A423-4F7D941CA4A3}"/>
              </a:ext>
            </a:extLst>
          </p:cNvPr>
          <p:cNvPicPr>
            <a:picLocks noChangeAspect="1"/>
          </p:cNvPicPr>
          <p:nvPr/>
        </p:nvPicPr>
        <p:blipFill>
          <a:blip r:embed="rId2"/>
          <a:stretch>
            <a:fillRect/>
          </a:stretch>
        </p:blipFill>
        <p:spPr>
          <a:xfrm>
            <a:off x="152400" y="838200"/>
            <a:ext cx="8686800" cy="4800599"/>
          </a:xfrm>
          <a:prstGeom prst="rect">
            <a:avLst/>
          </a:prstGeom>
        </p:spPr>
      </p:pic>
    </p:spTree>
    <p:extLst>
      <p:ext uri="{BB962C8B-B14F-4D97-AF65-F5344CB8AC3E}">
        <p14:creationId xmlns:p14="http://schemas.microsoft.com/office/powerpoint/2010/main" val="271234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21</a:t>
            </a:fld>
            <a:r>
              <a:rPr lang="en-US"/>
              <a:t> -</a:t>
            </a:r>
          </a:p>
        </p:txBody>
      </p:sp>
      <p:pic>
        <p:nvPicPr>
          <p:cNvPr id="3" name="Picture 2">
            <a:extLst>
              <a:ext uri="{FF2B5EF4-FFF2-40B4-BE49-F238E27FC236}">
                <a16:creationId xmlns:a16="http://schemas.microsoft.com/office/drawing/2014/main" id="{10254F85-8AFC-40C2-8133-88FD4F70D34C}"/>
              </a:ext>
            </a:extLst>
          </p:cNvPr>
          <p:cNvPicPr>
            <a:picLocks noChangeAspect="1"/>
          </p:cNvPicPr>
          <p:nvPr/>
        </p:nvPicPr>
        <p:blipFill>
          <a:blip r:embed="rId2"/>
          <a:stretch>
            <a:fillRect/>
          </a:stretch>
        </p:blipFill>
        <p:spPr>
          <a:xfrm>
            <a:off x="152400" y="762000"/>
            <a:ext cx="8839199" cy="4876800"/>
          </a:xfrm>
          <a:prstGeom prst="rect">
            <a:avLst/>
          </a:prstGeom>
        </p:spPr>
      </p:pic>
    </p:spTree>
    <p:extLst>
      <p:ext uri="{BB962C8B-B14F-4D97-AF65-F5344CB8AC3E}">
        <p14:creationId xmlns:p14="http://schemas.microsoft.com/office/powerpoint/2010/main" val="16719570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p:txBody>
          <a:bodyPr/>
          <a:lstStyle/>
          <a:p>
            <a:r>
              <a:rPr lang="en-US" dirty="0"/>
              <a:t>BROKEN AUTHENTICATION AND SESSION MANAGEMENT</a:t>
            </a:r>
          </a:p>
        </p:txBody>
      </p:sp>
      <p:sp>
        <p:nvSpPr>
          <p:cNvPr id="8" name="Title 6"/>
          <p:cNvSpPr txBox="1">
            <a:spLocks/>
          </p:cNvSpPr>
          <p:nvPr/>
        </p:nvSpPr>
        <p:spPr>
          <a:xfrm>
            <a:off x="152400" y="61686"/>
            <a:ext cx="8991600" cy="536573"/>
          </a:xfrm>
          <a:prstGeom prst="rect">
            <a:avLst/>
          </a:prstGeom>
        </p:spPr>
        <p:txBody>
          <a:bodyPr>
            <a:noAutofit/>
          </a:bodyPr>
          <a:lstStyle>
            <a:lvl1pPr algn="l" defTabSz="914400" rtl="0" eaLnBrk="1" latinLnBrk="0" hangingPunct="1">
              <a:spcBef>
                <a:spcPct val="0"/>
              </a:spcBef>
              <a:buNone/>
              <a:defRPr sz="2800" b="0" kern="1200" baseline="0">
                <a:solidFill>
                  <a:schemeClr val="bg1"/>
                </a:solidFill>
                <a:latin typeface="+mj-lt"/>
                <a:ea typeface="+mj-ea"/>
                <a:cs typeface="+mj-cs"/>
              </a:defRPr>
            </a:lvl1pPr>
          </a:lstStyle>
          <a:p>
            <a:r>
              <a:rPr lang="en-US" dirty="0"/>
              <a:t>A2: 2017 – Broken Authentication</a:t>
            </a:r>
          </a:p>
        </p:txBody>
      </p:sp>
      <p:graphicFrame>
        <p:nvGraphicFramePr>
          <p:cNvPr id="6" name="Diagram 5"/>
          <p:cNvGraphicFramePr/>
          <p:nvPr>
            <p:extLst>
              <p:ext uri="{D42A27DB-BD31-4B8C-83A1-F6EECF244321}">
                <p14:modId xmlns:p14="http://schemas.microsoft.com/office/powerpoint/2010/main" val="2179911525"/>
              </p:ext>
            </p:extLst>
          </p:nvPr>
        </p:nvGraphicFramePr>
        <p:xfrm>
          <a:off x="419100" y="990600"/>
          <a:ext cx="8305800" cy="4876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22</a:t>
            </a:fld>
            <a:r>
              <a:rPr lang="en-US"/>
              <a:t> -</a:t>
            </a: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58000" y="838200"/>
            <a:ext cx="1927860" cy="1516380"/>
          </a:xfrm>
          <a:prstGeom prst="rect">
            <a:avLst/>
          </a:prstGeom>
          <a:ln w="3175">
            <a:solidFill>
              <a:schemeClr val="tx1"/>
            </a:solidFill>
          </a:ln>
        </p:spPr>
      </p:pic>
    </p:spTree>
    <p:extLst>
      <p:ext uri="{BB962C8B-B14F-4D97-AF65-F5344CB8AC3E}">
        <p14:creationId xmlns:p14="http://schemas.microsoft.com/office/powerpoint/2010/main" val="1769323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28600" y="1510870"/>
            <a:ext cx="8553450" cy="4031092"/>
            <a:chOff x="228600" y="1607708"/>
            <a:chExt cx="8553450" cy="4031092"/>
          </a:xfrm>
        </p:grpSpPr>
        <p:pic>
          <p:nvPicPr>
            <p:cNvPr id="9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2250" y="1692275"/>
              <a:ext cx="1984375" cy="2690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7" name="Freeform 6"/>
            <p:cNvSpPr>
              <a:spLocks/>
            </p:cNvSpPr>
            <p:nvPr/>
          </p:nvSpPr>
          <p:spPr bwMode="auto">
            <a:xfrm>
              <a:off x="3560763" y="2012950"/>
              <a:ext cx="3452812" cy="166687"/>
            </a:xfrm>
            <a:custGeom>
              <a:avLst/>
              <a:gdLst>
                <a:gd name="T0" fmla="*/ 0 w 2210"/>
                <a:gd name="T1" fmla="*/ 131 h 131"/>
                <a:gd name="T2" fmla="*/ 1046 w 2210"/>
                <a:gd name="T3" fmla="*/ 3 h 131"/>
                <a:gd name="T4" fmla="*/ 2210 w 2210"/>
                <a:gd name="T5" fmla="*/ 114 h 131"/>
              </a:gdLst>
              <a:ahLst/>
              <a:cxnLst>
                <a:cxn ang="0">
                  <a:pos x="T0" y="T1"/>
                </a:cxn>
                <a:cxn ang="0">
                  <a:pos x="T2" y="T3"/>
                </a:cxn>
                <a:cxn ang="0">
                  <a:pos x="T4" y="T5"/>
                </a:cxn>
              </a:cxnLst>
              <a:rect l="0" t="0" r="r" b="b"/>
              <a:pathLst>
                <a:path w="2210" h="131">
                  <a:moveTo>
                    <a:pt x="0" y="131"/>
                  </a:moveTo>
                  <a:cubicBezTo>
                    <a:pt x="174" y="110"/>
                    <a:pt x="678" y="6"/>
                    <a:pt x="1046" y="3"/>
                  </a:cubicBezTo>
                  <a:cubicBezTo>
                    <a:pt x="1414" y="0"/>
                    <a:pt x="1968" y="91"/>
                    <a:pt x="2210" y="114"/>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pic>
          <p:nvPicPr>
            <p:cNvPr id="98" name="Picture 7" descr="TN_hacker"/>
            <p:cNvPicPr>
              <a:picLocks noChangeAspect="1" noChangeArrowheads="1"/>
            </p:cNvPicPr>
            <p:nvPr/>
          </p:nvPicPr>
          <p:blipFill>
            <a:blip r:embed="rId3" cstate="print">
              <a:lum bright="24000" contrast="42000"/>
              <a:extLst>
                <a:ext uri="{28A0092B-C50C-407E-A947-70E740481C1C}">
                  <a14:useLocalDpi xmlns:a14="http://schemas.microsoft.com/office/drawing/2010/main" val="0"/>
                </a:ext>
              </a:extLst>
            </a:blip>
            <a:srcRect/>
            <a:stretch>
              <a:fillRect/>
            </a:stretch>
          </p:blipFill>
          <p:spPr bwMode="auto">
            <a:xfrm>
              <a:off x="7705725" y="4343400"/>
              <a:ext cx="1076325" cy="1247775"/>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grpSp>
          <p:nvGrpSpPr>
            <p:cNvPr id="99" name="Group 8"/>
            <p:cNvGrpSpPr>
              <a:grpSpLocks/>
            </p:cNvGrpSpPr>
            <p:nvPr/>
          </p:nvGrpSpPr>
          <p:grpSpPr bwMode="auto">
            <a:xfrm>
              <a:off x="7108825" y="1938337"/>
              <a:ext cx="1433513" cy="1130300"/>
              <a:chOff x="4336" y="1870"/>
              <a:chExt cx="917" cy="890"/>
            </a:xfrm>
          </p:grpSpPr>
          <p:sp>
            <p:nvSpPr>
              <p:cNvPr id="100" name="Rectangle 9"/>
              <p:cNvSpPr>
                <a:spLocks noChangeArrowheads="1"/>
              </p:cNvSpPr>
              <p:nvPr/>
            </p:nvSpPr>
            <p:spPr bwMode="ltGray">
              <a:xfrm>
                <a:off x="4336" y="2616"/>
                <a:ext cx="917" cy="144"/>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Custom Code</a:t>
                </a:r>
              </a:p>
            </p:txBody>
          </p:sp>
          <p:sp>
            <p:nvSpPr>
              <p:cNvPr id="101" name="Rectangle 10"/>
              <p:cNvSpPr>
                <a:spLocks noChangeArrowheads="1"/>
              </p:cNvSpPr>
              <p:nvPr/>
            </p:nvSpPr>
            <p:spPr bwMode="ltGray">
              <a:xfrm rot="16200000">
                <a:off x="4023"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Accounts</a:t>
                </a:r>
              </a:p>
            </p:txBody>
          </p:sp>
          <p:sp>
            <p:nvSpPr>
              <p:cNvPr id="102" name="Rectangle 11"/>
              <p:cNvSpPr>
                <a:spLocks noChangeArrowheads="1"/>
              </p:cNvSpPr>
              <p:nvPr/>
            </p:nvSpPr>
            <p:spPr bwMode="ltGray">
              <a:xfrm rot="16200000">
                <a:off x="4139"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Finance</a:t>
                </a:r>
              </a:p>
            </p:txBody>
          </p:sp>
          <p:sp>
            <p:nvSpPr>
              <p:cNvPr id="103" name="Rectangle 12"/>
              <p:cNvSpPr>
                <a:spLocks noChangeArrowheads="1"/>
              </p:cNvSpPr>
              <p:nvPr/>
            </p:nvSpPr>
            <p:spPr bwMode="ltGray">
              <a:xfrm rot="16200000">
                <a:off x="426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Administration</a:t>
                </a:r>
              </a:p>
            </p:txBody>
          </p:sp>
          <p:sp>
            <p:nvSpPr>
              <p:cNvPr id="104" name="Rectangle 13"/>
              <p:cNvSpPr>
                <a:spLocks noChangeArrowheads="1"/>
              </p:cNvSpPr>
              <p:nvPr/>
            </p:nvSpPr>
            <p:spPr bwMode="ltGray">
              <a:xfrm rot="16200000">
                <a:off x="4375"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Transactions</a:t>
                </a:r>
              </a:p>
            </p:txBody>
          </p:sp>
          <p:sp>
            <p:nvSpPr>
              <p:cNvPr id="105" name="Rectangle 14"/>
              <p:cNvSpPr>
                <a:spLocks noChangeArrowheads="1"/>
              </p:cNvSpPr>
              <p:nvPr/>
            </p:nvSpPr>
            <p:spPr bwMode="ltGray">
              <a:xfrm rot="16200000">
                <a:off x="4498"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Communication</a:t>
                </a:r>
              </a:p>
            </p:txBody>
          </p:sp>
          <p:sp>
            <p:nvSpPr>
              <p:cNvPr id="106" name="Rectangle 15"/>
              <p:cNvSpPr>
                <a:spLocks noChangeArrowheads="1"/>
              </p:cNvSpPr>
              <p:nvPr/>
            </p:nvSpPr>
            <p:spPr bwMode="ltGray">
              <a:xfrm rot="16200000">
                <a:off x="4609"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Knowledge Mgmt</a:t>
                </a:r>
              </a:p>
            </p:txBody>
          </p:sp>
          <p:sp>
            <p:nvSpPr>
              <p:cNvPr id="107" name="Rectangle 16"/>
              <p:cNvSpPr>
                <a:spLocks noChangeArrowheads="1"/>
              </p:cNvSpPr>
              <p:nvPr/>
            </p:nvSpPr>
            <p:spPr bwMode="ltGray">
              <a:xfrm rot="16200000">
                <a:off x="4725"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E-Commerce</a:t>
                </a:r>
              </a:p>
            </p:txBody>
          </p:sp>
          <p:sp>
            <p:nvSpPr>
              <p:cNvPr id="108" name="Rectangle 17"/>
              <p:cNvSpPr>
                <a:spLocks noChangeArrowheads="1"/>
              </p:cNvSpPr>
              <p:nvPr/>
            </p:nvSpPr>
            <p:spPr bwMode="ltGray">
              <a:xfrm rot="16200000">
                <a:off x="484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Bus. Functions</a:t>
                </a:r>
              </a:p>
            </p:txBody>
          </p:sp>
        </p:grpSp>
        <p:pic>
          <p:nvPicPr>
            <p:cNvPr id="109" name="Picture 18" descr="businesswom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8600" y="2690812"/>
              <a:ext cx="1035050" cy="123666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110" name="Oval 19"/>
            <p:cNvSpPr>
              <a:spLocks noChangeArrowheads="1"/>
            </p:cNvSpPr>
            <p:nvPr/>
          </p:nvSpPr>
          <p:spPr bwMode="auto">
            <a:xfrm>
              <a:off x="4169664" y="1607708"/>
              <a:ext cx="402336" cy="402497"/>
            </a:xfrm>
            <a:prstGeom prst="ellipse">
              <a:avLst/>
            </a:prstGeom>
            <a:solidFill>
              <a:schemeClr val="accent6"/>
            </a:solidFill>
            <a:ln w="9525" algn="ctr">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1</a:t>
              </a:r>
            </a:p>
          </p:txBody>
        </p:sp>
        <p:sp>
          <p:nvSpPr>
            <p:cNvPr id="111" name="Rectangle 20"/>
            <p:cNvSpPr>
              <a:spLocks noChangeArrowheads="1"/>
            </p:cNvSpPr>
            <p:nvPr/>
          </p:nvSpPr>
          <p:spPr bwMode="gray">
            <a:xfrm>
              <a:off x="4687888" y="1655762"/>
              <a:ext cx="24749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User sends credentials</a:t>
              </a:r>
            </a:p>
          </p:txBody>
        </p:sp>
        <p:sp>
          <p:nvSpPr>
            <p:cNvPr id="112" name="Oval 21"/>
            <p:cNvSpPr>
              <a:spLocks noChangeArrowheads="1"/>
            </p:cNvSpPr>
            <p:nvPr/>
          </p:nvSpPr>
          <p:spPr bwMode="auto">
            <a:xfrm>
              <a:off x="6470650" y="2593545"/>
              <a:ext cx="402336" cy="402497"/>
            </a:xfrm>
            <a:prstGeom prst="ellipse">
              <a:avLst/>
            </a:prstGeom>
            <a:solidFill>
              <a:schemeClr val="accent6"/>
            </a:solidFill>
            <a:ln w="9525" algn="ctr">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2</a:t>
              </a:r>
            </a:p>
          </p:txBody>
        </p:sp>
        <p:sp>
          <p:nvSpPr>
            <p:cNvPr id="113" name="Rectangle 22"/>
            <p:cNvSpPr>
              <a:spLocks noChangeArrowheads="1"/>
            </p:cNvSpPr>
            <p:nvPr/>
          </p:nvSpPr>
          <p:spPr bwMode="gray">
            <a:xfrm>
              <a:off x="3930650" y="2459038"/>
              <a:ext cx="2774950"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Site uses URL rewriting</a:t>
              </a:r>
            </a:p>
            <a:p>
              <a:pPr eaLnBrk="0" hangingPunct="0">
                <a:spcBef>
                  <a:spcPct val="20000"/>
                </a:spcBef>
              </a:pPr>
              <a:r>
                <a:rPr lang="en-US" sz="1600" dirty="0">
                  <a:latin typeface="+mn-lt"/>
                </a:rPr>
                <a:t>(i.e., put session in URL)</a:t>
              </a:r>
            </a:p>
          </p:txBody>
        </p:sp>
        <p:sp>
          <p:nvSpPr>
            <p:cNvPr id="114" name="Freeform 23"/>
            <p:cNvSpPr>
              <a:spLocks/>
            </p:cNvSpPr>
            <p:nvPr/>
          </p:nvSpPr>
          <p:spPr bwMode="auto">
            <a:xfrm>
              <a:off x="3562350" y="3063875"/>
              <a:ext cx="3563670" cy="83343"/>
            </a:xfrm>
            <a:custGeom>
              <a:avLst/>
              <a:gdLst>
                <a:gd name="T0" fmla="*/ 2255 w 2255"/>
                <a:gd name="T1" fmla="*/ 0 h 230"/>
                <a:gd name="T2" fmla="*/ 1222 w 2255"/>
                <a:gd name="T3" fmla="*/ 227 h 230"/>
                <a:gd name="T4" fmla="*/ 0 w 2255"/>
                <a:gd name="T5" fmla="*/ 19 h 230"/>
              </a:gdLst>
              <a:ahLst/>
              <a:cxnLst>
                <a:cxn ang="0">
                  <a:pos x="T0" y="T1"/>
                </a:cxn>
                <a:cxn ang="0">
                  <a:pos x="T2" y="T3"/>
                </a:cxn>
                <a:cxn ang="0">
                  <a:pos x="T4" y="T5"/>
                </a:cxn>
              </a:cxnLst>
              <a:rect l="0" t="0" r="r" b="b"/>
              <a:pathLst>
                <a:path w="2255" h="230">
                  <a:moveTo>
                    <a:pt x="2255" y="0"/>
                  </a:moveTo>
                  <a:cubicBezTo>
                    <a:pt x="2083" y="38"/>
                    <a:pt x="1598" y="224"/>
                    <a:pt x="1222" y="227"/>
                  </a:cubicBezTo>
                  <a:cubicBezTo>
                    <a:pt x="846" y="230"/>
                    <a:pt x="255" y="62"/>
                    <a:pt x="0" y="19"/>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15" name="Oval 24"/>
            <p:cNvSpPr>
              <a:spLocks noChangeArrowheads="1"/>
            </p:cNvSpPr>
            <p:nvPr/>
          </p:nvSpPr>
          <p:spPr bwMode="auto">
            <a:xfrm>
              <a:off x="3725863" y="3888945"/>
              <a:ext cx="402336" cy="402497"/>
            </a:xfrm>
            <a:prstGeom prst="ellipse">
              <a:avLst/>
            </a:prstGeom>
            <a:solidFill>
              <a:schemeClr val="accent6"/>
            </a:solidFill>
            <a:ln w="9525" algn="ctr">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3</a:t>
              </a:r>
            </a:p>
          </p:txBody>
        </p:sp>
        <p:sp>
          <p:nvSpPr>
            <p:cNvPr id="116" name="Rectangle 25"/>
            <p:cNvSpPr>
              <a:spLocks noChangeArrowheads="1"/>
            </p:cNvSpPr>
            <p:nvPr/>
          </p:nvSpPr>
          <p:spPr bwMode="gray">
            <a:xfrm>
              <a:off x="4495800" y="3825875"/>
              <a:ext cx="3401794" cy="574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User clicks on a link to </a:t>
              </a:r>
              <a:r>
                <a:rPr lang="en-US" sz="1600" dirty="0">
                  <a:latin typeface="+mn-lt"/>
                  <a:hlinkClick r:id="rId5"/>
                </a:rPr>
                <a:t>http://www.hacker.com</a:t>
              </a:r>
              <a:r>
                <a:rPr lang="en-US" sz="1600" dirty="0">
                  <a:latin typeface="+mn-lt"/>
                </a:rPr>
                <a:t> in a forum</a:t>
              </a:r>
            </a:p>
          </p:txBody>
        </p:sp>
        <p:sp>
          <p:nvSpPr>
            <p:cNvPr id="117" name="Rectangle 26"/>
            <p:cNvSpPr>
              <a:spLocks noChangeArrowheads="1"/>
            </p:cNvSpPr>
            <p:nvPr/>
          </p:nvSpPr>
          <p:spPr bwMode="gray">
            <a:xfrm>
              <a:off x="746125" y="1909762"/>
              <a:ext cx="3363913"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400" dirty="0">
                  <a:solidFill>
                    <a:srgbClr val="001C3A"/>
                  </a:solidFill>
                  <a:latin typeface="+mn-lt"/>
                </a:rPr>
                <a:t>www.boi.com?</a:t>
              </a:r>
              <a:r>
                <a:rPr lang="en-US" sz="1400" b="1" dirty="0">
                  <a:solidFill>
                    <a:srgbClr val="FF0000"/>
                  </a:solidFill>
                  <a:latin typeface="+mn-lt"/>
                </a:rPr>
                <a:t>JSESSIONID=9FA1DB9EA..</a:t>
              </a:r>
              <a:r>
                <a:rPr lang="en-US" sz="1400" dirty="0">
                  <a:solidFill>
                    <a:srgbClr val="001C3A"/>
                  </a:solidFill>
                  <a:latin typeface="+mn-lt"/>
                </a:rPr>
                <a:t>.</a:t>
              </a:r>
            </a:p>
          </p:txBody>
        </p:sp>
        <p:sp>
          <p:nvSpPr>
            <p:cNvPr id="118" name="Oval 27"/>
            <p:cNvSpPr>
              <a:spLocks noChangeArrowheads="1"/>
            </p:cNvSpPr>
            <p:nvPr/>
          </p:nvSpPr>
          <p:spPr bwMode="auto">
            <a:xfrm>
              <a:off x="6934200" y="4895420"/>
              <a:ext cx="402336" cy="402497"/>
            </a:xfrm>
            <a:prstGeom prst="ellipse">
              <a:avLst/>
            </a:prstGeom>
            <a:solidFill>
              <a:schemeClr val="accent6"/>
            </a:solidFill>
            <a:ln w="9525" algn="ctr">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4</a:t>
              </a:r>
            </a:p>
          </p:txBody>
        </p:sp>
        <p:sp>
          <p:nvSpPr>
            <p:cNvPr id="119" name="Rectangle 28"/>
            <p:cNvSpPr>
              <a:spLocks noChangeArrowheads="1"/>
            </p:cNvSpPr>
            <p:nvPr/>
          </p:nvSpPr>
          <p:spPr bwMode="gray">
            <a:xfrm>
              <a:off x="2590800" y="4740275"/>
              <a:ext cx="4419600"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lgn="r" eaLnBrk="0" hangingPunct="0">
                <a:spcBef>
                  <a:spcPct val="20000"/>
                </a:spcBef>
              </a:pPr>
              <a:r>
                <a:rPr lang="en-US" sz="1600" dirty="0">
                  <a:latin typeface="+mn-lt"/>
                </a:rPr>
                <a:t>Hacker checks referrer logs on </a:t>
              </a:r>
              <a:r>
                <a:rPr lang="en-US" sz="1600" dirty="0">
                  <a:latin typeface="+mn-lt"/>
                  <a:hlinkClick r:id="rId5"/>
                </a:rPr>
                <a:t>www.hacker.com</a:t>
              </a:r>
              <a:endParaRPr lang="en-US" sz="1600" dirty="0">
                <a:latin typeface="+mn-lt"/>
              </a:endParaRPr>
            </a:p>
            <a:p>
              <a:pPr algn="r" eaLnBrk="0" hangingPunct="0">
                <a:spcBef>
                  <a:spcPct val="20000"/>
                </a:spcBef>
              </a:pPr>
              <a:r>
                <a:rPr lang="en-US" sz="1600" dirty="0">
                  <a:latin typeface="+mn-lt"/>
                </a:rPr>
                <a:t>and finds user’s JSESSIONID</a:t>
              </a:r>
            </a:p>
          </p:txBody>
        </p:sp>
        <p:sp>
          <p:nvSpPr>
            <p:cNvPr id="120" name="Freeform 29"/>
            <p:cNvSpPr>
              <a:spLocks/>
            </p:cNvSpPr>
            <p:nvPr/>
          </p:nvSpPr>
          <p:spPr bwMode="auto">
            <a:xfrm>
              <a:off x="3586164" y="3673476"/>
              <a:ext cx="4820169" cy="604836"/>
            </a:xfrm>
            <a:custGeom>
              <a:avLst/>
              <a:gdLst>
                <a:gd name="T0" fmla="*/ 0 w 3249"/>
                <a:gd name="T1" fmla="*/ 141 h 715"/>
                <a:gd name="T2" fmla="*/ 813 w 3249"/>
                <a:gd name="T3" fmla="*/ 4 h 715"/>
                <a:gd name="T4" fmla="*/ 2853 w 3249"/>
                <a:gd name="T5" fmla="*/ 165 h 715"/>
                <a:gd name="T6" fmla="*/ 3190 w 3249"/>
                <a:gd name="T7" fmla="*/ 715 h 715"/>
              </a:gdLst>
              <a:ahLst/>
              <a:cxnLst>
                <a:cxn ang="0">
                  <a:pos x="T0" y="T1"/>
                </a:cxn>
                <a:cxn ang="0">
                  <a:pos x="T2" y="T3"/>
                </a:cxn>
                <a:cxn ang="0">
                  <a:pos x="T4" y="T5"/>
                </a:cxn>
                <a:cxn ang="0">
                  <a:pos x="T6" y="T7"/>
                </a:cxn>
              </a:cxnLst>
              <a:rect l="0" t="0" r="r" b="b"/>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21" name="Rectangle 30"/>
            <p:cNvSpPr>
              <a:spLocks noChangeArrowheads="1"/>
            </p:cNvSpPr>
            <p:nvPr/>
          </p:nvSpPr>
          <p:spPr bwMode="gray">
            <a:xfrm>
              <a:off x="254330" y="5089525"/>
              <a:ext cx="2230107"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Hacker uses JSESSIONID and takes over victim’s account</a:t>
              </a:r>
            </a:p>
          </p:txBody>
        </p:sp>
        <p:sp>
          <p:nvSpPr>
            <p:cNvPr id="122" name="Freeform 31"/>
            <p:cNvSpPr>
              <a:spLocks/>
            </p:cNvSpPr>
            <p:nvPr/>
          </p:nvSpPr>
          <p:spPr bwMode="auto">
            <a:xfrm rot="10800000">
              <a:off x="2089376" y="4552948"/>
              <a:ext cx="5532200" cy="933451"/>
            </a:xfrm>
            <a:custGeom>
              <a:avLst/>
              <a:gdLst>
                <a:gd name="T0" fmla="*/ 0 w 3249"/>
                <a:gd name="T1" fmla="*/ 141 h 715"/>
                <a:gd name="T2" fmla="*/ 813 w 3249"/>
                <a:gd name="T3" fmla="*/ 4 h 715"/>
                <a:gd name="T4" fmla="*/ 2853 w 3249"/>
                <a:gd name="T5" fmla="*/ 165 h 715"/>
                <a:gd name="T6" fmla="*/ 3190 w 3249"/>
                <a:gd name="T7" fmla="*/ 715 h 715"/>
              </a:gdLst>
              <a:ahLst/>
              <a:cxnLst>
                <a:cxn ang="0">
                  <a:pos x="T0" y="T1"/>
                </a:cxn>
                <a:cxn ang="0">
                  <a:pos x="T2" y="T3"/>
                </a:cxn>
                <a:cxn ang="0">
                  <a:pos x="T4" y="T5"/>
                </a:cxn>
                <a:cxn ang="0">
                  <a:pos x="T6" y="T7"/>
                </a:cxn>
              </a:cxnLst>
              <a:rect l="0" t="0" r="r" b="b"/>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sp>
        <p:nvSpPr>
          <p:cNvPr id="10" name="Title 9"/>
          <p:cNvSpPr>
            <a:spLocks noGrp="1"/>
          </p:cNvSpPr>
          <p:nvPr>
            <p:ph type="ctrTitle"/>
          </p:nvPr>
        </p:nvSpPr>
        <p:spPr>
          <a:xfrm>
            <a:off x="152400" y="61686"/>
            <a:ext cx="9220200" cy="536573"/>
          </a:xfrm>
        </p:spPr>
        <p:txBody>
          <a:bodyPr/>
          <a:lstStyle/>
          <a:p>
            <a:r>
              <a:rPr lang="en-US" dirty="0"/>
              <a:t>A2: 2017 – Broken </a:t>
            </a:r>
            <a:r>
              <a:rPr lang="en-US" dirty="0" err="1"/>
              <a:t>Authtentication</a:t>
            </a:r>
            <a:endParaRPr lang="en-US" dirty="0"/>
          </a:p>
        </p:txBody>
      </p:sp>
      <p:sp>
        <p:nvSpPr>
          <p:cNvPr id="40" name="Text Placeholder 2"/>
          <p:cNvSpPr>
            <a:spLocks noGrp="1"/>
          </p:cNvSpPr>
          <p:nvPr>
            <p:ph type="body" sz="quarter" idx="10"/>
          </p:nvPr>
        </p:nvSpPr>
        <p:spPr>
          <a:prstGeom prst="rect">
            <a:avLst/>
          </a:prstGeom>
        </p:spPr>
        <p:txBody>
          <a:bodyPr/>
          <a:lstStyle/>
          <a:p>
            <a:pPr marL="0" indent="0">
              <a:buNone/>
            </a:pPr>
            <a:r>
              <a:rPr lang="en-US" sz="1800" dirty="0"/>
              <a:t>BROKEN AUTHENTICATION AND SESSION MANAGEMENT ILLUSTRATED</a:t>
            </a:r>
          </a:p>
        </p:txBody>
      </p:sp>
      <p:sp>
        <p:nvSpPr>
          <p:cNvPr id="32"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23</a:t>
            </a:fld>
            <a:r>
              <a:rPr lang="en-US"/>
              <a:t> -</a:t>
            </a:r>
          </a:p>
        </p:txBody>
      </p:sp>
    </p:spTree>
    <p:extLst>
      <p:ext uri="{BB962C8B-B14F-4D97-AF65-F5344CB8AC3E}">
        <p14:creationId xmlns:p14="http://schemas.microsoft.com/office/powerpoint/2010/main" val="37714417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PREVENTING BROKEN AUTHENTICATION AND SESSION MANAGEMENT</a:t>
            </a:r>
          </a:p>
        </p:txBody>
      </p:sp>
      <p:sp>
        <p:nvSpPr>
          <p:cNvPr id="5" name="Text Placeholder 4"/>
          <p:cNvSpPr>
            <a:spLocks noGrp="1"/>
          </p:cNvSpPr>
          <p:nvPr>
            <p:ph type="body" sz="quarter" idx="11"/>
          </p:nvPr>
        </p:nvSpPr>
        <p:spPr>
          <a:xfrm>
            <a:off x="152400" y="1219200"/>
            <a:ext cx="8839200" cy="5410200"/>
          </a:xfrm>
        </p:spPr>
        <p:txBody>
          <a:bodyPr/>
          <a:lstStyle/>
          <a:p>
            <a:pPr marL="342900" indent="-342900">
              <a:spcBef>
                <a:spcPts val="400"/>
              </a:spcBef>
              <a:spcAft>
                <a:spcPts val="400"/>
              </a:spcAft>
              <a:buFont typeface="+mj-lt"/>
              <a:buAutoNum type="arabicPeriod"/>
            </a:pPr>
            <a:r>
              <a:rPr lang="en-US" dirty="0">
                <a:cs typeface="Arial" pitchFamily="34" charset="0"/>
              </a:rPr>
              <a:t>All authentication controls </a:t>
            </a:r>
            <a:r>
              <a:rPr lang="en-US" b="1" dirty="0">
                <a:cs typeface="Arial" pitchFamily="34" charset="0"/>
              </a:rPr>
              <a:t>must</a:t>
            </a:r>
            <a:r>
              <a:rPr lang="en-US" dirty="0">
                <a:cs typeface="Arial" pitchFamily="34" charset="0"/>
              </a:rPr>
              <a:t> be enforced on a trusted system (e.g., the server).</a:t>
            </a:r>
          </a:p>
          <a:p>
            <a:pPr marL="342900" indent="-342900">
              <a:spcBef>
                <a:spcPts val="400"/>
              </a:spcBef>
              <a:spcAft>
                <a:spcPts val="400"/>
              </a:spcAft>
              <a:buFont typeface="+mj-lt"/>
              <a:buAutoNum type="arabicPeriod"/>
            </a:pPr>
            <a:r>
              <a:rPr lang="en-US" dirty="0">
                <a:cs typeface="Arial" pitchFamily="34" charset="0"/>
              </a:rPr>
              <a:t>If the application manages a credential store the table/file that stores the passwords and keys </a:t>
            </a:r>
            <a:r>
              <a:rPr lang="en-US" b="1" dirty="0">
                <a:cs typeface="Arial" pitchFamily="34" charset="0"/>
              </a:rPr>
              <a:t>must</a:t>
            </a:r>
            <a:r>
              <a:rPr lang="en-US" dirty="0">
                <a:cs typeface="Arial" pitchFamily="34" charset="0"/>
              </a:rPr>
              <a:t> be writeable only by the application.</a:t>
            </a:r>
          </a:p>
          <a:p>
            <a:pPr marL="342900" indent="-342900">
              <a:spcBef>
                <a:spcPts val="400"/>
              </a:spcBef>
              <a:spcAft>
                <a:spcPts val="400"/>
              </a:spcAft>
              <a:buFont typeface="+mj-lt"/>
              <a:buAutoNum type="arabicPeriod"/>
            </a:pPr>
            <a:r>
              <a:rPr lang="en-US" dirty="0">
                <a:cs typeface="Arial" pitchFamily="34" charset="0"/>
              </a:rPr>
              <a:t>Passwords </a:t>
            </a:r>
            <a:r>
              <a:rPr lang="en-US" b="1" dirty="0">
                <a:cs typeface="Arial" pitchFamily="34" charset="0"/>
              </a:rPr>
              <a:t>must</a:t>
            </a:r>
            <a:r>
              <a:rPr lang="en-US" dirty="0">
                <a:cs typeface="Arial" pitchFamily="34" charset="0"/>
              </a:rPr>
              <a:t> be stored using one-way hashes. </a:t>
            </a:r>
          </a:p>
          <a:p>
            <a:pPr marL="342900" indent="-342900">
              <a:spcBef>
                <a:spcPts val="400"/>
              </a:spcBef>
              <a:spcAft>
                <a:spcPts val="400"/>
              </a:spcAft>
              <a:buFont typeface="+mj-lt"/>
              <a:buAutoNum type="arabicPeriod"/>
            </a:pPr>
            <a:r>
              <a:rPr lang="en-US" dirty="0">
                <a:cs typeface="Arial" pitchFamily="34" charset="0"/>
              </a:rPr>
              <a:t>Password hashing </a:t>
            </a:r>
            <a:r>
              <a:rPr lang="en-US" b="1" dirty="0">
                <a:cs typeface="Arial" pitchFamily="34" charset="0"/>
              </a:rPr>
              <a:t>must</a:t>
            </a:r>
            <a:r>
              <a:rPr lang="en-US" dirty="0">
                <a:cs typeface="Arial" pitchFamily="34" charset="0"/>
              </a:rPr>
              <a:t> be implemented on a trusted system (e.g., the server).</a:t>
            </a:r>
          </a:p>
          <a:p>
            <a:pPr marL="342900" indent="-342900">
              <a:spcBef>
                <a:spcPts val="400"/>
              </a:spcBef>
              <a:spcAft>
                <a:spcPts val="400"/>
              </a:spcAft>
              <a:buFont typeface="+mj-lt"/>
              <a:buAutoNum type="arabicPeriod"/>
            </a:pPr>
            <a:r>
              <a:rPr lang="en-US" dirty="0">
                <a:cs typeface="Arial" pitchFamily="34" charset="0"/>
              </a:rPr>
              <a:t>TLS </a:t>
            </a:r>
            <a:r>
              <a:rPr lang="en-US" b="1" dirty="0">
                <a:cs typeface="Arial" pitchFamily="34" charset="0"/>
              </a:rPr>
              <a:t>must</a:t>
            </a:r>
            <a:r>
              <a:rPr lang="en-US" dirty="0">
                <a:cs typeface="Arial" pitchFamily="34" charset="0"/>
              </a:rPr>
              <a:t> protect both credentials and session id at all times during and after login.</a:t>
            </a:r>
          </a:p>
          <a:p>
            <a:pPr marL="342900" indent="-342900">
              <a:spcBef>
                <a:spcPts val="400"/>
              </a:spcBef>
              <a:spcAft>
                <a:spcPts val="400"/>
              </a:spcAft>
              <a:buFont typeface="+mj-lt"/>
              <a:buAutoNum type="arabicPeriod"/>
            </a:pPr>
            <a:r>
              <a:rPr lang="en-US" dirty="0">
                <a:cs typeface="Arial" pitchFamily="34" charset="0"/>
              </a:rPr>
              <a:t>If a session was established before login, that session </a:t>
            </a:r>
            <a:r>
              <a:rPr lang="en-US" b="1" dirty="0">
                <a:cs typeface="Arial" pitchFamily="34" charset="0"/>
              </a:rPr>
              <a:t>must</a:t>
            </a:r>
            <a:r>
              <a:rPr lang="en-US" dirty="0">
                <a:cs typeface="Arial" pitchFamily="34" charset="0"/>
              </a:rPr>
              <a:t> be closed and a new session must be established after a successful login to prevent session fixation. This must also be done anytime re-authentication is required.</a:t>
            </a:r>
          </a:p>
          <a:p>
            <a:pPr marL="342900" indent="-342900">
              <a:spcBef>
                <a:spcPts val="400"/>
              </a:spcBef>
              <a:spcAft>
                <a:spcPts val="400"/>
              </a:spcAft>
              <a:buFont typeface="+mj-lt"/>
              <a:buAutoNum type="arabicPeriod"/>
            </a:pPr>
            <a:r>
              <a:rPr lang="en-US" dirty="0">
                <a:cs typeface="Arial" pitchFamily="34" charset="0"/>
              </a:rPr>
              <a:t>Session Id Name Fingerprint needs to be changed from the container’s defaults. For e.g.</a:t>
            </a:r>
            <a:endParaRPr lang="en-US" dirty="0"/>
          </a:p>
        </p:txBody>
      </p:sp>
      <p:sp>
        <p:nvSpPr>
          <p:cNvPr id="8" name="Title 6"/>
          <p:cNvSpPr txBox="1">
            <a:spLocks/>
          </p:cNvSpPr>
          <p:nvPr/>
        </p:nvSpPr>
        <p:spPr>
          <a:xfrm>
            <a:off x="152400" y="61686"/>
            <a:ext cx="8991600" cy="536573"/>
          </a:xfrm>
          <a:prstGeom prst="rect">
            <a:avLst/>
          </a:prstGeom>
        </p:spPr>
        <p:txBody>
          <a:bodyPr>
            <a:noAutofit/>
          </a:bodyPr>
          <a:lstStyle>
            <a:lvl1pPr algn="l" defTabSz="914400" rtl="0" eaLnBrk="1" latinLnBrk="0" hangingPunct="1">
              <a:spcBef>
                <a:spcPct val="0"/>
              </a:spcBef>
              <a:buNone/>
              <a:defRPr sz="2800" b="0" kern="1200" baseline="0">
                <a:solidFill>
                  <a:schemeClr val="bg1"/>
                </a:solidFill>
                <a:latin typeface="+mj-lt"/>
                <a:ea typeface="+mj-ea"/>
                <a:cs typeface="+mj-cs"/>
              </a:defRPr>
            </a:lvl1p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24</a:t>
            </a:fld>
            <a:r>
              <a:rPr lang="en-US"/>
              <a:t> -</a:t>
            </a:r>
          </a:p>
        </p:txBody>
      </p:sp>
      <p:sp>
        <p:nvSpPr>
          <p:cNvPr id="3" name="Rectangle 2">
            <a:extLst>
              <a:ext uri="{FF2B5EF4-FFF2-40B4-BE49-F238E27FC236}">
                <a16:creationId xmlns:a16="http://schemas.microsoft.com/office/drawing/2014/main" id="{FAF63156-7F32-4759-AC9F-A5E7CC92E7F6}"/>
              </a:ext>
            </a:extLst>
          </p:cNvPr>
          <p:cNvSpPr/>
          <p:nvPr/>
        </p:nvSpPr>
        <p:spPr>
          <a:xfrm>
            <a:off x="304800" y="4646474"/>
            <a:ext cx="8839200" cy="1754326"/>
          </a:xfrm>
          <a:prstGeom prst="rect">
            <a:avLst/>
          </a:prstGeom>
        </p:spPr>
        <p:txBody>
          <a:bodyPr wrap="square">
            <a:spAutoFit/>
          </a:bodyPr>
          <a:lstStyle/>
          <a:p>
            <a:r>
              <a:rPr lang="en-US" dirty="0"/>
              <a:t>The session ID names used by the most common web application development frameworks can be easily fingerprinted [0], such as PHPSESSID (PHP), JSESSIONID (J2EE), CFID &amp; CFTOKEN (ColdFusion), </a:t>
            </a:r>
            <a:r>
              <a:rPr lang="en-US" dirty="0" err="1"/>
              <a:t>ASP.NET_SessionId</a:t>
            </a:r>
            <a:r>
              <a:rPr lang="en-US" dirty="0"/>
              <a:t> (ASP .NET), etc. Therefore, the session ID name can disclose the technologies and programming languages used by the web application. </a:t>
            </a:r>
          </a:p>
          <a:p>
            <a:r>
              <a:rPr lang="en-US" dirty="0"/>
              <a:t>It is recommended to change the default session ID name of the web development framework to a generic name, such as “id”</a:t>
            </a:r>
            <a:endParaRPr lang="en-US" dirty="0">
              <a:effectLst/>
            </a:endParaRPr>
          </a:p>
        </p:txBody>
      </p:sp>
    </p:spTree>
    <p:extLst>
      <p:ext uri="{BB962C8B-B14F-4D97-AF65-F5344CB8AC3E}">
        <p14:creationId xmlns:p14="http://schemas.microsoft.com/office/powerpoint/2010/main" val="27840914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PREVENTING BROKEN AUTHENTICATION AND SESSION MANAGEMENT</a:t>
            </a:r>
          </a:p>
        </p:txBody>
      </p:sp>
      <p:sp>
        <p:nvSpPr>
          <p:cNvPr id="5" name="Text Placeholder 4"/>
          <p:cNvSpPr>
            <a:spLocks noGrp="1"/>
          </p:cNvSpPr>
          <p:nvPr>
            <p:ph type="body" sz="quarter" idx="11"/>
          </p:nvPr>
        </p:nvSpPr>
        <p:spPr>
          <a:xfrm>
            <a:off x="152400" y="1219200"/>
            <a:ext cx="8839200" cy="4495800"/>
          </a:xfrm>
        </p:spPr>
        <p:txBody>
          <a:bodyPr/>
          <a:lstStyle/>
          <a:p>
            <a:pPr>
              <a:spcBef>
                <a:spcPts val="400"/>
              </a:spcBef>
              <a:spcAft>
                <a:spcPts val="400"/>
              </a:spcAft>
            </a:pPr>
            <a:r>
              <a:rPr lang="en-US" dirty="0"/>
              <a:t>8.    The session ID length must be at least 128 bits (16 bytes). </a:t>
            </a:r>
          </a:p>
          <a:p>
            <a:pPr marL="342900" indent="-342900">
              <a:spcBef>
                <a:spcPts val="400"/>
              </a:spcBef>
              <a:spcAft>
                <a:spcPts val="400"/>
              </a:spcAft>
              <a:buAutoNum type="arabicPeriod" startAt="9"/>
            </a:pPr>
            <a:r>
              <a:rPr lang="en-US" dirty="0">
                <a:cs typeface="Arial" pitchFamily="34" charset="0"/>
              </a:rPr>
              <a:t>Session identifiers </a:t>
            </a:r>
            <a:r>
              <a:rPr lang="en-US" b="1" dirty="0">
                <a:cs typeface="Arial" pitchFamily="34" charset="0"/>
              </a:rPr>
              <a:t>must not</a:t>
            </a:r>
            <a:r>
              <a:rPr lang="en-US" dirty="0">
                <a:cs typeface="Arial" pitchFamily="34" charset="0"/>
              </a:rPr>
              <a:t> be exposed in URLs or in error messages to the user.</a:t>
            </a:r>
          </a:p>
          <a:p>
            <a:pPr marL="342900" indent="-342900">
              <a:spcBef>
                <a:spcPts val="400"/>
              </a:spcBef>
              <a:spcAft>
                <a:spcPts val="400"/>
              </a:spcAft>
              <a:buAutoNum type="arabicPeriod" startAt="9"/>
            </a:pPr>
            <a:r>
              <a:rPr lang="en-US" dirty="0">
                <a:cs typeface="Arial" pitchFamily="34" charset="0"/>
              </a:rPr>
              <a:t>Session ids should be unpredictable for prevent guessing attacks and session id value should be meaningless.</a:t>
            </a:r>
          </a:p>
          <a:p>
            <a:pPr marL="342900" indent="-342900">
              <a:spcBef>
                <a:spcPts val="400"/>
              </a:spcBef>
              <a:spcAft>
                <a:spcPts val="400"/>
              </a:spcAft>
              <a:buAutoNum type="arabicPeriod" startAt="9"/>
            </a:pPr>
            <a:r>
              <a:rPr lang="en-US" dirty="0">
                <a:cs typeface="Arial" pitchFamily="34" charset="0"/>
              </a:rPr>
              <a:t>All Sessions ids should be expired at certain interval of time even though session is active.</a:t>
            </a:r>
          </a:p>
          <a:p>
            <a:pPr>
              <a:spcBef>
                <a:spcPts val="400"/>
              </a:spcBef>
              <a:spcAft>
                <a:spcPts val="400"/>
              </a:spcAft>
            </a:pPr>
            <a:r>
              <a:rPr lang="en-US" dirty="0">
                <a:cs typeface="Arial" pitchFamily="34" charset="0"/>
              </a:rPr>
              <a:t>       Idle timeout, Absolute Timeout and Renewal Timeout.</a:t>
            </a:r>
          </a:p>
          <a:p>
            <a:pPr>
              <a:spcBef>
                <a:spcPts val="400"/>
              </a:spcBef>
              <a:spcAft>
                <a:spcPts val="400"/>
              </a:spcAft>
            </a:pPr>
            <a:r>
              <a:rPr lang="en-US" dirty="0">
                <a:cs typeface="Arial" pitchFamily="34" charset="0"/>
              </a:rPr>
              <a:t>12. All session termination including Logout </a:t>
            </a:r>
            <a:r>
              <a:rPr lang="en-US" b="1" dirty="0">
                <a:cs typeface="Arial" pitchFamily="34" charset="0"/>
              </a:rPr>
              <a:t>must</a:t>
            </a:r>
            <a:r>
              <a:rPr lang="en-US" dirty="0">
                <a:cs typeface="Arial" pitchFamily="34" charset="0"/>
              </a:rPr>
              <a:t> fully terminate the applications session and connection</a:t>
            </a:r>
          </a:p>
          <a:p>
            <a:pPr marL="1028700" lvl="1">
              <a:spcBef>
                <a:spcPts val="400"/>
              </a:spcBef>
              <a:spcAft>
                <a:spcPts val="400"/>
              </a:spcAft>
              <a:buFont typeface="Arial" panose="020B0604020202020204" pitchFamily="34" charset="0"/>
              <a:buChar char="•"/>
            </a:pPr>
            <a:r>
              <a:rPr lang="en-US" sz="1800" dirty="0">
                <a:cs typeface="Arial" pitchFamily="34" charset="0"/>
              </a:rPr>
              <a:t>All allocated resources must be released.</a:t>
            </a:r>
          </a:p>
          <a:p>
            <a:pPr marL="1028700" lvl="1">
              <a:spcBef>
                <a:spcPts val="400"/>
              </a:spcBef>
              <a:spcAft>
                <a:spcPts val="400"/>
              </a:spcAft>
              <a:buFont typeface="Arial" panose="020B0604020202020204" pitchFamily="34" charset="0"/>
              <a:buChar char="•"/>
            </a:pPr>
            <a:r>
              <a:rPr lang="en-US" sz="1800" dirty="0">
                <a:cs typeface="Arial" pitchFamily="34" charset="0"/>
              </a:rPr>
              <a:t>Implement necessary cache-control headers to avoid accessing secure pages even after logout. “</a:t>
            </a:r>
            <a:r>
              <a:rPr lang="en-US" sz="1800" dirty="0"/>
              <a:t>Cache-Control: no-cache="Set-Cookie, Set-Cookie2"</a:t>
            </a:r>
            <a:endParaRPr lang="en-US" sz="1800" dirty="0">
              <a:cs typeface="Arial" pitchFamily="34" charset="0"/>
            </a:endParaRPr>
          </a:p>
          <a:p>
            <a:pPr>
              <a:spcBef>
                <a:spcPts val="400"/>
              </a:spcBef>
              <a:spcAft>
                <a:spcPts val="400"/>
              </a:spcAft>
            </a:pPr>
            <a:endParaRPr lang="en-US" dirty="0">
              <a:cs typeface="Arial" pitchFamily="34" charset="0"/>
            </a:endParaRPr>
          </a:p>
          <a:p>
            <a:endParaRPr lang="en-US" dirty="0"/>
          </a:p>
        </p:txBody>
      </p:sp>
      <p:sp>
        <p:nvSpPr>
          <p:cNvPr id="8" name="Title 6"/>
          <p:cNvSpPr txBox="1">
            <a:spLocks/>
          </p:cNvSpPr>
          <p:nvPr/>
        </p:nvSpPr>
        <p:spPr>
          <a:xfrm>
            <a:off x="152400" y="61686"/>
            <a:ext cx="8991600" cy="536573"/>
          </a:xfrm>
          <a:prstGeom prst="rect">
            <a:avLst/>
          </a:prstGeom>
        </p:spPr>
        <p:txBody>
          <a:bodyPr>
            <a:noAutofit/>
          </a:bodyPr>
          <a:lstStyle>
            <a:lvl1pPr algn="l" defTabSz="914400" rtl="0" eaLnBrk="1" latinLnBrk="0" hangingPunct="1">
              <a:spcBef>
                <a:spcPct val="0"/>
              </a:spcBef>
              <a:buNone/>
              <a:defRPr sz="2800" b="0" kern="1200" baseline="0">
                <a:solidFill>
                  <a:schemeClr val="bg1"/>
                </a:solidFill>
                <a:latin typeface="+mj-lt"/>
                <a:ea typeface="+mj-ea"/>
                <a:cs typeface="+mj-cs"/>
              </a:defRPr>
            </a:lvl1p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25</a:t>
            </a:fld>
            <a:r>
              <a:rPr lang="en-US"/>
              <a:t> -</a:t>
            </a:r>
          </a:p>
        </p:txBody>
      </p:sp>
    </p:spTree>
    <p:extLst>
      <p:ext uri="{BB962C8B-B14F-4D97-AF65-F5344CB8AC3E}">
        <p14:creationId xmlns:p14="http://schemas.microsoft.com/office/powerpoint/2010/main" val="2240921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a:t>PREVENTING BROKEN AUTHENTICATION AND SESSION MANAGEMENT – CONT.</a:t>
            </a:r>
          </a:p>
        </p:txBody>
      </p:sp>
      <p:sp>
        <p:nvSpPr>
          <p:cNvPr id="5" name="Text Placeholder 4"/>
          <p:cNvSpPr>
            <a:spLocks noGrp="1"/>
          </p:cNvSpPr>
          <p:nvPr>
            <p:ph type="body" sz="quarter" idx="11"/>
          </p:nvPr>
        </p:nvSpPr>
        <p:spPr>
          <a:xfrm>
            <a:off x="152400" y="1219199"/>
            <a:ext cx="8839200" cy="5257801"/>
          </a:xfrm>
        </p:spPr>
        <p:txBody>
          <a:bodyPr/>
          <a:lstStyle/>
          <a:p>
            <a:pPr marL="342900" indent="-342900">
              <a:spcAft>
                <a:spcPts val="400"/>
              </a:spcAft>
              <a:buFont typeface="+mj-lt"/>
              <a:buAutoNum type="arabicPeriod" startAt="9"/>
            </a:pPr>
            <a:r>
              <a:rPr lang="en-US" dirty="0">
                <a:cs typeface="Arial" pitchFamily="34" charset="0"/>
              </a:rPr>
              <a:t>Session inactivity timeout </a:t>
            </a:r>
            <a:r>
              <a:rPr lang="en-US" b="1" dirty="0">
                <a:cs typeface="Arial" pitchFamily="34" charset="0"/>
              </a:rPr>
              <a:t>must not</a:t>
            </a:r>
            <a:r>
              <a:rPr lang="en-US" dirty="0">
                <a:cs typeface="Arial" pitchFamily="34" charset="0"/>
              </a:rPr>
              <a:t> exceed 15 minutes</a:t>
            </a:r>
          </a:p>
          <a:p>
            <a:pPr marL="800100" lvl="1" indent="-342900">
              <a:spcAft>
                <a:spcPts val="400"/>
              </a:spcAft>
              <a:buFont typeface="+mj-lt"/>
              <a:buAutoNum type="alphaLcPeriod"/>
            </a:pPr>
            <a:r>
              <a:rPr lang="en-US" sz="1800" dirty="0">
                <a:cs typeface="Arial" pitchFamily="34" charset="0"/>
              </a:rPr>
              <a:t>*Licensed applications should use 15 minutes as a default session inactivity timeout.</a:t>
            </a:r>
          </a:p>
          <a:p>
            <a:pPr marL="342900" indent="-342900">
              <a:spcAft>
                <a:spcPts val="400"/>
              </a:spcAft>
              <a:buFont typeface="+mj-lt"/>
              <a:buAutoNum type="arabicPeriod" startAt="9"/>
            </a:pPr>
            <a:r>
              <a:rPr lang="en-US" dirty="0">
                <a:cs typeface="Arial" pitchFamily="34" charset="0"/>
              </a:rPr>
              <a:t>If the application needs to pass the session ID it </a:t>
            </a:r>
            <a:r>
              <a:rPr lang="en-US" b="1" dirty="0">
                <a:cs typeface="Arial" pitchFamily="34" charset="0"/>
              </a:rPr>
              <a:t>must</a:t>
            </a:r>
            <a:r>
              <a:rPr lang="en-US" dirty="0">
                <a:cs typeface="Arial" pitchFamily="34" charset="0"/>
              </a:rPr>
              <a:t> pass it in cookie instead of in a URL parameter.</a:t>
            </a:r>
          </a:p>
          <a:p>
            <a:pPr marL="342900" indent="-342900">
              <a:spcAft>
                <a:spcPts val="400"/>
              </a:spcAft>
              <a:buFont typeface="+mj-lt"/>
              <a:buAutoNum type="arabicPeriod" startAt="9"/>
            </a:pPr>
            <a:r>
              <a:rPr lang="en-US" dirty="0">
                <a:cs typeface="Arial" pitchFamily="34" charset="0"/>
              </a:rPr>
              <a:t>Applications </a:t>
            </a:r>
            <a:r>
              <a:rPr lang="en-US" b="1" dirty="0">
                <a:cs typeface="Arial" pitchFamily="34" charset="0"/>
              </a:rPr>
              <a:t>must not</a:t>
            </a:r>
            <a:r>
              <a:rPr lang="en-US" dirty="0">
                <a:cs typeface="Arial" pitchFamily="34" charset="0"/>
              </a:rPr>
              <a:t> create persistent authentication cookies.</a:t>
            </a:r>
          </a:p>
          <a:p>
            <a:pPr marL="342900" indent="-342900">
              <a:spcAft>
                <a:spcPts val="400"/>
              </a:spcAft>
              <a:buFont typeface="+mj-lt"/>
              <a:buAutoNum type="arabicPeriod" startAt="9"/>
            </a:pPr>
            <a:r>
              <a:rPr lang="en-US" dirty="0">
                <a:cs typeface="Arial" pitchFamily="34" charset="0"/>
              </a:rPr>
              <a:t>Applications </a:t>
            </a:r>
            <a:r>
              <a:rPr lang="en-US" b="1" dirty="0">
                <a:cs typeface="Arial" pitchFamily="34" charset="0"/>
              </a:rPr>
              <a:t>must</a:t>
            </a:r>
            <a:r>
              <a:rPr lang="en-US" dirty="0">
                <a:cs typeface="Arial" pitchFamily="34" charset="0"/>
              </a:rPr>
              <a:t> set the HTTPOnly attribute for session cookies. Other cookies must be set HTTPOnly unless client-side scripts are required to have the ability to read or set the cookie’s value. </a:t>
            </a:r>
          </a:p>
          <a:p>
            <a:pPr marL="342900" indent="-342900">
              <a:spcAft>
                <a:spcPts val="400"/>
              </a:spcAft>
              <a:buFont typeface="+mj-lt"/>
              <a:buAutoNum type="arabicPeriod" startAt="9"/>
            </a:pPr>
            <a:r>
              <a:rPr lang="en-US" dirty="0">
                <a:cs typeface="Arial" pitchFamily="34" charset="0"/>
              </a:rPr>
              <a:t>All Cookies must set to Secure, SameSite, Domain and Path , Expire and Max-Age Attributes</a:t>
            </a:r>
          </a:p>
          <a:p>
            <a:pPr marL="342900" indent="-342900">
              <a:spcAft>
                <a:spcPts val="400"/>
              </a:spcAft>
              <a:buFont typeface="+mj-lt"/>
              <a:buAutoNum type="arabicPeriod" startAt="9"/>
            </a:pPr>
            <a:r>
              <a:rPr lang="en-US" dirty="0">
                <a:cs typeface="Arial" pitchFamily="34" charset="0"/>
              </a:rPr>
              <a:t>Applications </a:t>
            </a:r>
            <a:r>
              <a:rPr lang="en-US" b="1" dirty="0">
                <a:cs typeface="Arial" pitchFamily="34" charset="0"/>
              </a:rPr>
              <a:t>must not</a:t>
            </a:r>
            <a:r>
              <a:rPr lang="en-US" dirty="0">
                <a:cs typeface="Arial" pitchFamily="34" charset="0"/>
              </a:rPr>
              <a:t> allow concurrent logins from the web or mobile user interfaces for the same user ID. [Effective June 30th, 2016]</a:t>
            </a:r>
          </a:p>
          <a:p>
            <a:pPr>
              <a:spcAft>
                <a:spcPts val="400"/>
              </a:spcAft>
            </a:pPr>
            <a:endParaRPr lang="en-US" dirty="0">
              <a:cs typeface="Arial" pitchFamily="34" charset="0"/>
            </a:endParaRPr>
          </a:p>
          <a:p>
            <a:endParaRPr lang="en-US" dirty="0"/>
          </a:p>
          <a:p>
            <a:r>
              <a:rPr lang="en-US" dirty="0"/>
              <a:t>* PCI mandates 15 minutes timeout.  </a:t>
            </a:r>
            <a:br>
              <a:rPr lang="en-US" dirty="0"/>
            </a:br>
            <a:r>
              <a:rPr lang="en-US" dirty="0"/>
              <a:t>Regulatory compliance has a precedence.</a:t>
            </a:r>
          </a:p>
        </p:txBody>
      </p:sp>
      <p:sp>
        <p:nvSpPr>
          <p:cNvPr id="8" name="Title 6"/>
          <p:cNvSpPr txBox="1">
            <a:spLocks/>
          </p:cNvSpPr>
          <p:nvPr/>
        </p:nvSpPr>
        <p:spPr>
          <a:xfrm>
            <a:off x="152400" y="61686"/>
            <a:ext cx="8991600" cy="536573"/>
          </a:xfrm>
          <a:prstGeom prst="rect">
            <a:avLst/>
          </a:prstGeom>
        </p:spPr>
        <p:txBody>
          <a:bodyPr>
            <a:noAutofit/>
          </a:bodyPr>
          <a:lstStyle>
            <a:lvl1pPr algn="l" defTabSz="914400" rtl="0" eaLnBrk="1" latinLnBrk="0" hangingPunct="1">
              <a:spcBef>
                <a:spcPct val="0"/>
              </a:spcBef>
              <a:buNone/>
              <a:defRPr sz="2800" b="0" kern="1200" baseline="0">
                <a:solidFill>
                  <a:schemeClr val="bg1"/>
                </a:solidFill>
                <a:latin typeface="+mj-lt"/>
                <a:ea typeface="+mj-ea"/>
                <a:cs typeface="+mj-cs"/>
              </a:defRPr>
            </a:lvl1pPr>
          </a:lstStyle>
          <a:p>
            <a:r>
              <a:rPr lang="en-US" dirty="0"/>
              <a:t>A2: 2017 – Broken Authentication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26</a:t>
            </a:fld>
            <a:r>
              <a:rPr lang="en-US"/>
              <a:t> -</a:t>
            </a:r>
          </a:p>
        </p:txBody>
      </p:sp>
    </p:spTree>
    <p:extLst>
      <p:ext uri="{BB962C8B-B14F-4D97-AF65-F5344CB8AC3E}">
        <p14:creationId xmlns:p14="http://schemas.microsoft.com/office/powerpoint/2010/main" val="17805608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27</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52400" y="990600"/>
            <a:ext cx="8686800" cy="2031325"/>
          </a:xfrm>
          <a:prstGeom prst="rect">
            <a:avLst/>
          </a:prstGeom>
          <a:noFill/>
        </p:spPr>
        <p:txBody>
          <a:bodyPr wrap="square" rtlCol="0">
            <a:spAutoFit/>
          </a:bodyPr>
          <a:lstStyle/>
          <a:p>
            <a:r>
              <a:rPr lang="en-US" b="1" dirty="0"/>
              <a:t>What is Sensitive Data Exposure</a:t>
            </a:r>
          </a:p>
          <a:p>
            <a:endParaRPr lang="en-US" b="1" dirty="0"/>
          </a:p>
          <a:p>
            <a:r>
              <a:rPr lang="en-US" b="1" dirty="0"/>
              <a:t>Sensitive Data Exposure</a:t>
            </a:r>
            <a:r>
              <a:rPr lang="en-US" dirty="0"/>
              <a:t> occurs when an application does not adequately protect </a:t>
            </a:r>
            <a:r>
              <a:rPr lang="en-US" b="1" dirty="0"/>
              <a:t>sensitive</a:t>
            </a:r>
            <a:r>
              <a:rPr lang="en-US" dirty="0"/>
              <a:t> information. The </a:t>
            </a:r>
            <a:r>
              <a:rPr lang="en-US" b="1" dirty="0"/>
              <a:t>data</a:t>
            </a:r>
            <a:r>
              <a:rPr lang="en-US" dirty="0"/>
              <a:t> can vary and anything from passwords, session tokens, credit card </a:t>
            </a:r>
            <a:r>
              <a:rPr lang="en-US" b="1" dirty="0"/>
              <a:t>data</a:t>
            </a:r>
            <a:r>
              <a:rPr lang="en-US" dirty="0"/>
              <a:t> to private health </a:t>
            </a:r>
            <a:r>
              <a:rPr lang="en-US" b="1" dirty="0"/>
              <a:t>data</a:t>
            </a:r>
            <a:r>
              <a:rPr lang="en-US" dirty="0"/>
              <a:t> and more can be </a:t>
            </a:r>
            <a:r>
              <a:rPr lang="en-US" b="1" dirty="0"/>
              <a:t>exposed</a:t>
            </a:r>
          </a:p>
          <a:p>
            <a:endParaRPr lang="en-US" b="1" dirty="0"/>
          </a:p>
          <a:p>
            <a:endParaRPr lang="en-US" b="1" dirty="0"/>
          </a:p>
        </p:txBody>
      </p:sp>
    </p:spTree>
    <p:extLst>
      <p:ext uri="{BB962C8B-B14F-4D97-AF65-F5344CB8AC3E}">
        <p14:creationId xmlns:p14="http://schemas.microsoft.com/office/powerpoint/2010/main" val="497291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28</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4" name="Picture 3">
            <a:extLst>
              <a:ext uri="{FF2B5EF4-FFF2-40B4-BE49-F238E27FC236}">
                <a16:creationId xmlns:a16="http://schemas.microsoft.com/office/drawing/2014/main" id="{7945C706-2CA5-4025-8E4E-FA4223559E84}"/>
              </a:ext>
            </a:extLst>
          </p:cNvPr>
          <p:cNvPicPr>
            <a:picLocks noChangeAspect="1"/>
          </p:cNvPicPr>
          <p:nvPr/>
        </p:nvPicPr>
        <p:blipFill>
          <a:blip r:embed="rId3"/>
          <a:stretch>
            <a:fillRect/>
          </a:stretch>
        </p:blipFill>
        <p:spPr>
          <a:xfrm>
            <a:off x="228600" y="927950"/>
            <a:ext cx="8382000" cy="2615667"/>
          </a:xfrm>
          <a:prstGeom prst="rect">
            <a:avLst/>
          </a:prstGeom>
        </p:spPr>
      </p:pic>
    </p:spTree>
    <p:extLst>
      <p:ext uri="{BB962C8B-B14F-4D97-AF65-F5344CB8AC3E}">
        <p14:creationId xmlns:p14="http://schemas.microsoft.com/office/powerpoint/2010/main" val="2912838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29</a:t>
            </a:fld>
            <a:r>
              <a:rPr lang="en-US"/>
              <a:t> -</a:t>
            </a:r>
          </a:p>
        </p:txBody>
      </p:sp>
      <p:pic>
        <p:nvPicPr>
          <p:cNvPr id="3" name="Picture 2">
            <a:extLst>
              <a:ext uri="{FF2B5EF4-FFF2-40B4-BE49-F238E27FC236}">
                <a16:creationId xmlns:a16="http://schemas.microsoft.com/office/drawing/2014/main" id="{7456053B-1987-45D9-9DF9-82E7E232DA2B}"/>
              </a:ext>
            </a:extLst>
          </p:cNvPr>
          <p:cNvPicPr>
            <a:picLocks noChangeAspect="1"/>
          </p:cNvPicPr>
          <p:nvPr/>
        </p:nvPicPr>
        <p:blipFill>
          <a:blip r:embed="rId2"/>
          <a:stretch>
            <a:fillRect/>
          </a:stretch>
        </p:blipFill>
        <p:spPr>
          <a:xfrm>
            <a:off x="152400" y="762000"/>
            <a:ext cx="8839200" cy="4648200"/>
          </a:xfrm>
          <a:prstGeom prst="rect">
            <a:avLst/>
          </a:prstGeom>
        </p:spPr>
      </p:pic>
    </p:spTree>
    <p:extLst>
      <p:ext uri="{BB962C8B-B14F-4D97-AF65-F5344CB8AC3E}">
        <p14:creationId xmlns:p14="http://schemas.microsoft.com/office/powerpoint/2010/main" val="160714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OVERVIEW OF OWASP TOP 10 2017</a:t>
            </a:r>
            <a:br>
              <a:rPr lang="en-US" dirty="0"/>
            </a:br>
            <a:endParaRPr lang="en-US" dirty="0"/>
          </a:p>
        </p:txBody>
      </p:sp>
      <p:sp>
        <p:nvSpPr>
          <p:cNvPr id="7" name="Text Placeholder 6"/>
          <p:cNvSpPr>
            <a:spLocks noGrp="1"/>
          </p:cNvSpPr>
          <p:nvPr>
            <p:ph type="body" sz="quarter" idx="10"/>
          </p:nvPr>
        </p:nvSpPr>
        <p:spPr/>
        <p:txBody>
          <a:bodyPr/>
          <a:lstStyle/>
          <a:p>
            <a:pPr lvl="0">
              <a:spcBef>
                <a:spcPct val="0"/>
              </a:spcBef>
            </a:pPr>
            <a:r>
              <a:rPr lang="en-US" altLang="en-US" dirty="0">
                <a:cs typeface="Arial" pitchFamily="34" charset="0"/>
              </a:rPr>
              <a:t>Overview of “The Top 10 Most Critical Web Application Security Risks” </a:t>
            </a:r>
          </a:p>
        </p:txBody>
      </p:sp>
      <p:sp>
        <p:nvSpPr>
          <p:cNvPr id="3" name="Text Placeholder 2"/>
          <p:cNvSpPr>
            <a:spLocks noGrp="1"/>
          </p:cNvSpPr>
          <p:nvPr>
            <p:ph type="body" sz="quarter" idx="11"/>
          </p:nvPr>
        </p:nvSpPr>
        <p:spPr>
          <a:xfrm>
            <a:off x="152400" y="1219200"/>
            <a:ext cx="8839200" cy="4419600"/>
          </a:xfrm>
        </p:spPr>
        <p:txBody>
          <a:bodyPr/>
          <a:lstStyle/>
          <a:p>
            <a:pPr marL="285750" indent="-285750">
              <a:buFont typeface="Wingdings" panose="05000000000000000000" pitchFamily="2" charset="2"/>
              <a:buChar char="Ø"/>
            </a:pPr>
            <a:r>
              <a:rPr lang="en-US" sz="1600" dirty="0"/>
              <a:t>The OWASP Top 10 is a powerful awareness document for web application security. It represents a broad consensus about the most critical security risks to web applications. Project members include a variety of security experts from around the world who have shared their expertise to produce this list.</a:t>
            </a:r>
          </a:p>
          <a:p>
            <a:pPr marL="285750" indent="-285750">
              <a:buFont typeface="Wingdings" panose="05000000000000000000" pitchFamily="2" charset="2"/>
              <a:buChar char="Ø"/>
            </a:pPr>
            <a:r>
              <a:rPr lang="en-US" sz="1600" dirty="0"/>
              <a:t>The OWASP Top 10 -2017 is  based primarily on 40+ data submissions from firms that specialize in application security and an industry survey that was completed by over 500 individuals. This data spans vulnerabilities gathered from hundreds of organizations and over 100,00 real-world applications and APIs. The Top 10 items are selected and prioritized according to this prevalence data, in combination with consensus estimates of exploitability, detectability, and impact.</a:t>
            </a:r>
          </a:p>
          <a:p>
            <a:pPr marL="285750" indent="-285750">
              <a:buFont typeface="Wingdings" panose="05000000000000000000" pitchFamily="2" charset="2"/>
              <a:buChar char="Ø"/>
            </a:pPr>
            <a:r>
              <a:rPr lang="en-US" sz="1600" dirty="0"/>
              <a:t>We urge all companies to adopt this awareness document within their organization and start the process of ensuring that their web applications minimize these risks. Adopting the OWASP Top 10 is perhaps the most effective first step towards changing the software development culture within your organization into one that produces secure code.</a:t>
            </a:r>
          </a:p>
          <a:p>
            <a:pPr marL="285750" indent="-285750">
              <a:buFont typeface="Wingdings" panose="05000000000000000000" pitchFamily="2" charset="2"/>
              <a:buChar char="Ø"/>
            </a:pPr>
            <a:r>
              <a:rPr lang="en-US" sz="1600" dirty="0"/>
              <a:t>Check </a:t>
            </a:r>
            <a:r>
              <a:rPr lang="en-US" sz="1600" b="1" dirty="0">
                <a:hlinkClick r:id="rId2"/>
              </a:rPr>
              <a:t>OWASP Developer’s Guide </a:t>
            </a:r>
            <a:r>
              <a:rPr lang="en-US" sz="1600" b="1" dirty="0"/>
              <a:t>, </a:t>
            </a:r>
            <a:r>
              <a:rPr lang="en-US" sz="1600" b="1" dirty="0">
                <a:hlinkClick r:id="rId3"/>
              </a:rPr>
              <a:t>OWASP Cheat Sheet Series </a:t>
            </a:r>
            <a:r>
              <a:rPr lang="en-US" sz="1600" dirty="0"/>
              <a:t>and </a:t>
            </a:r>
            <a:r>
              <a:rPr lang="en-US" sz="1600" b="1" dirty="0">
                <a:hlinkClick r:id="rId4"/>
              </a:rPr>
              <a:t>OWASP Testing Guide </a:t>
            </a:r>
            <a:r>
              <a:rPr lang="en-US" sz="1600" dirty="0"/>
              <a:t>to get  more exposure.</a:t>
            </a:r>
          </a:p>
          <a:p>
            <a:pPr marL="285750" indent="-285750">
              <a:buFont typeface="Wingdings" panose="05000000000000000000" pitchFamily="2" charset="2"/>
              <a:buChar char="Ø"/>
            </a:pPr>
            <a:r>
              <a:rPr lang="en-US" sz="1600" dirty="0"/>
              <a:t>For establishing strong application security controls, the </a:t>
            </a:r>
            <a:r>
              <a:rPr lang="en-US" sz="1600" b="1" dirty="0">
                <a:hlinkClick r:id="rId5"/>
              </a:rPr>
              <a:t>OWASP Proactive Controls project</a:t>
            </a:r>
            <a:r>
              <a:rPr lang="en-US" sz="1600" b="1" dirty="0"/>
              <a:t> </a:t>
            </a:r>
            <a:r>
              <a:rPr lang="en-US" sz="1600" dirty="0"/>
              <a:t>provides a starting point to help developers build security into their application and </a:t>
            </a:r>
            <a:r>
              <a:rPr lang="en-US" sz="1600" b="1" dirty="0">
                <a:hlinkClick r:id="rId6"/>
              </a:rPr>
              <a:t>OWASP Application Security Verification Standard(ASVS)</a:t>
            </a:r>
            <a:r>
              <a:rPr lang="en-US" sz="1600" dirty="0">
                <a:hlinkClick r:id="rId6"/>
              </a:rPr>
              <a:t> </a:t>
            </a:r>
            <a:r>
              <a:rPr lang="en-US" sz="1600" dirty="0"/>
              <a:t>is a guide for organizations and application reviewers on what to verify.</a:t>
            </a:r>
          </a:p>
          <a:p>
            <a:pPr marL="285750" indent="-285750">
              <a:buFont typeface="Wingdings" panose="05000000000000000000" pitchFamily="2" charset="2"/>
              <a:buChar char="Ø"/>
            </a:pPr>
            <a:endParaRPr lang="en-US" sz="1400" dirty="0"/>
          </a:p>
          <a:p>
            <a:pPr lvl="1" indent="0">
              <a:spcBef>
                <a:spcPct val="0"/>
              </a:spcBef>
              <a:buNone/>
            </a:pPr>
            <a:endParaRPr lang="en-US" altLang="en-US" sz="1800" dirty="0">
              <a:cs typeface="Arial" pitchFamily="34" charset="0"/>
            </a:endParaRPr>
          </a:p>
          <a:p>
            <a:endParaRPr lang="en-US" dirty="0"/>
          </a:p>
          <a:p>
            <a:endParaRPr lang="en-US" dirty="0"/>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a:t>
            </a:fld>
            <a:r>
              <a:rPr lang="en-US"/>
              <a:t> -</a:t>
            </a:r>
          </a:p>
        </p:txBody>
      </p:sp>
    </p:spTree>
    <p:extLst>
      <p:ext uri="{BB962C8B-B14F-4D97-AF65-F5344CB8AC3E}">
        <p14:creationId xmlns:p14="http://schemas.microsoft.com/office/powerpoint/2010/main" val="2682595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30</a:t>
            </a:fld>
            <a:r>
              <a:rPr lang="en-US"/>
              <a:t> -</a:t>
            </a:r>
          </a:p>
        </p:txBody>
      </p:sp>
      <p:pic>
        <p:nvPicPr>
          <p:cNvPr id="4" name="Picture 3">
            <a:extLst>
              <a:ext uri="{FF2B5EF4-FFF2-40B4-BE49-F238E27FC236}">
                <a16:creationId xmlns:a16="http://schemas.microsoft.com/office/drawing/2014/main" id="{60906087-3A36-4577-90A3-6D402BC7E2B0}"/>
              </a:ext>
            </a:extLst>
          </p:cNvPr>
          <p:cNvPicPr>
            <a:picLocks noChangeAspect="1"/>
          </p:cNvPicPr>
          <p:nvPr/>
        </p:nvPicPr>
        <p:blipFill>
          <a:blip r:embed="rId2"/>
          <a:stretch>
            <a:fillRect/>
          </a:stretch>
        </p:blipFill>
        <p:spPr>
          <a:xfrm>
            <a:off x="152400" y="838200"/>
            <a:ext cx="8763000" cy="4724399"/>
          </a:xfrm>
          <a:prstGeom prst="rect">
            <a:avLst/>
          </a:prstGeom>
        </p:spPr>
      </p:pic>
    </p:spTree>
    <p:extLst>
      <p:ext uri="{BB962C8B-B14F-4D97-AF65-F5344CB8AC3E}">
        <p14:creationId xmlns:p14="http://schemas.microsoft.com/office/powerpoint/2010/main" val="4618324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A3: 2017 – Sensitive Data Exposure</a:t>
            </a:r>
          </a:p>
        </p:txBody>
      </p:sp>
      <p:sp>
        <p:nvSpPr>
          <p:cNvPr id="4" name="Text Placeholder 3"/>
          <p:cNvSpPr>
            <a:spLocks noGrp="1"/>
          </p:cNvSpPr>
          <p:nvPr>
            <p:ph type="body" sz="quarter" idx="10"/>
          </p:nvPr>
        </p:nvSpPr>
        <p:spPr/>
        <p:txBody>
          <a:bodyPr/>
          <a:lstStyle/>
          <a:p>
            <a:r>
              <a:rPr lang="en-US" dirty="0"/>
              <a:t>SENSITIVE DATA EXPOSURE</a:t>
            </a:r>
          </a:p>
        </p:txBody>
      </p:sp>
      <p:graphicFrame>
        <p:nvGraphicFramePr>
          <p:cNvPr id="7" name="Diagram 6"/>
          <p:cNvGraphicFramePr/>
          <p:nvPr>
            <p:extLst/>
          </p:nvPr>
        </p:nvGraphicFramePr>
        <p:xfrm>
          <a:off x="419100" y="1066800"/>
          <a:ext cx="83058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31</a:t>
            </a:fld>
            <a:r>
              <a:rPr lang="en-US"/>
              <a:t> -</a:t>
            </a:r>
          </a:p>
        </p:txBody>
      </p:sp>
    </p:spTree>
    <p:extLst>
      <p:ext uri="{BB962C8B-B14F-4D97-AF65-F5344CB8AC3E}">
        <p14:creationId xmlns:p14="http://schemas.microsoft.com/office/powerpoint/2010/main" val="2822755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endParaRPr lang="it-IT" dirty="0"/>
          </a:p>
        </p:txBody>
      </p:sp>
      <p:sp>
        <p:nvSpPr>
          <p:cNvPr id="4" name="Text Placeholder 3"/>
          <p:cNvSpPr>
            <a:spLocks noGrp="1"/>
          </p:cNvSpPr>
          <p:nvPr>
            <p:ph type="body" sz="quarter" idx="10"/>
          </p:nvPr>
        </p:nvSpPr>
        <p:spPr/>
        <p:txBody>
          <a:bodyPr/>
          <a:lstStyle/>
          <a:p>
            <a:r>
              <a:rPr lang="en-US" dirty="0"/>
              <a:t>SENSITIVE DATA EXPOSURE ILLUSTRATED</a:t>
            </a:r>
          </a:p>
        </p:txBody>
      </p:sp>
      <p:grpSp>
        <p:nvGrpSpPr>
          <p:cNvPr id="3" name="Group 2"/>
          <p:cNvGrpSpPr/>
          <p:nvPr/>
        </p:nvGrpSpPr>
        <p:grpSpPr>
          <a:xfrm>
            <a:off x="533400" y="1487487"/>
            <a:ext cx="8098536" cy="4037013"/>
            <a:chOff x="685800" y="1487487"/>
            <a:chExt cx="8098536" cy="4037013"/>
          </a:xfrm>
        </p:grpSpPr>
        <p:pic>
          <p:nvPicPr>
            <p:cNvPr id="61" name="Picture 2" descr="TN_hacker"/>
            <p:cNvPicPr>
              <a:picLocks noChangeAspect="1" noChangeArrowheads="1"/>
            </p:cNvPicPr>
            <p:nvPr/>
          </p:nvPicPr>
          <p:blipFill>
            <a:blip r:embed="rId2" cstate="print">
              <a:lum bright="24000" contrast="42000"/>
              <a:extLst>
                <a:ext uri="{28A0092B-C50C-407E-A947-70E740481C1C}">
                  <a14:useLocalDpi xmlns:a14="http://schemas.microsoft.com/office/drawing/2010/main" val="0"/>
                </a:ext>
              </a:extLst>
            </a:blip>
            <a:srcRect/>
            <a:stretch>
              <a:fillRect/>
            </a:stretch>
          </p:blipFill>
          <p:spPr bwMode="auto">
            <a:xfrm>
              <a:off x="685800" y="3455988"/>
              <a:ext cx="1093788" cy="1268412"/>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grpSp>
          <p:nvGrpSpPr>
            <p:cNvPr id="62" name="Group 3"/>
            <p:cNvGrpSpPr>
              <a:grpSpLocks/>
            </p:cNvGrpSpPr>
            <p:nvPr/>
          </p:nvGrpSpPr>
          <p:grpSpPr bwMode="auto">
            <a:xfrm>
              <a:off x="6172200" y="1828800"/>
              <a:ext cx="1455738" cy="1412875"/>
              <a:chOff x="4336" y="1870"/>
              <a:chExt cx="917" cy="890"/>
            </a:xfrm>
          </p:grpSpPr>
          <p:sp>
            <p:nvSpPr>
              <p:cNvPr id="63" name="Rectangle 4"/>
              <p:cNvSpPr>
                <a:spLocks noChangeArrowheads="1"/>
              </p:cNvSpPr>
              <p:nvPr/>
            </p:nvSpPr>
            <p:spPr bwMode="ltGray">
              <a:xfrm>
                <a:off x="4336" y="2616"/>
                <a:ext cx="917" cy="144"/>
              </a:xfrm>
              <a:prstGeom prst="rect">
                <a:avLst/>
              </a:prstGeom>
              <a:solidFill>
                <a:srgbClr val="008000"/>
              </a:solidFill>
              <a:ln w="12700">
                <a:miter lim="800000"/>
                <a:headEnd/>
                <a:tailEnd/>
              </a:ln>
              <a:effectLst/>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Custom Code</a:t>
                </a:r>
              </a:p>
            </p:txBody>
          </p:sp>
          <p:sp>
            <p:nvSpPr>
              <p:cNvPr id="64" name="Rectangle 5"/>
              <p:cNvSpPr>
                <a:spLocks noChangeArrowheads="1"/>
              </p:cNvSpPr>
              <p:nvPr/>
            </p:nvSpPr>
            <p:spPr bwMode="ltGray">
              <a:xfrm rot="16200000">
                <a:off x="4023"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Accounts</a:t>
                </a:r>
              </a:p>
            </p:txBody>
          </p:sp>
          <p:sp>
            <p:nvSpPr>
              <p:cNvPr id="65" name="Rectangle 6"/>
              <p:cNvSpPr>
                <a:spLocks noChangeArrowheads="1"/>
              </p:cNvSpPr>
              <p:nvPr/>
            </p:nvSpPr>
            <p:spPr bwMode="ltGray">
              <a:xfrm rot="16200000">
                <a:off x="4139"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Finance</a:t>
                </a:r>
              </a:p>
            </p:txBody>
          </p:sp>
          <p:sp>
            <p:nvSpPr>
              <p:cNvPr id="66" name="Rectangle 7"/>
              <p:cNvSpPr>
                <a:spLocks noChangeArrowheads="1"/>
              </p:cNvSpPr>
              <p:nvPr/>
            </p:nvSpPr>
            <p:spPr bwMode="ltGray">
              <a:xfrm rot="16200000">
                <a:off x="426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Administration</a:t>
                </a:r>
              </a:p>
            </p:txBody>
          </p:sp>
          <p:sp>
            <p:nvSpPr>
              <p:cNvPr id="67" name="Rectangle 8"/>
              <p:cNvSpPr>
                <a:spLocks noChangeArrowheads="1"/>
              </p:cNvSpPr>
              <p:nvPr/>
            </p:nvSpPr>
            <p:spPr bwMode="ltGray">
              <a:xfrm rot="16200000">
                <a:off x="4375" y="2193"/>
                <a:ext cx="726" cy="79"/>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Transactions</a:t>
                </a:r>
              </a:p>
            </p:txBody>
          </p:sp>
          <p:sp>
            <p:nvSpPr>
              <p:cNvPr id="68" name="Rectangle 9"/>
              <p:cNvSpPr>
                <a:spLocks noChangeArrowheads="1"/>
              </p:cNvSpPr>
              <p:nvPr/>
            </p:nvSpPr>
            <p:spPr bwMode="ltGray">
              <a:xfrm rot="16200000">
                <a:off x="4498"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Communication</a:t>
                </a:r>
              </a:p>
            </p:txBody>
          </p:sp>
          <p:sp>
            <p:nvSpPr>
              <p:cNvPr id="69" name="Rectangle 10"/>
              <p:cNvSpPr>
                <a:spLocks noChangeArrowheads="1"/>
              </p:cNvSpPr>
              <p:nvPr/>
            </p:nvSpPr>
            <p:spPr bwMode="ltGray">
              <a:xfrm rot="16200000">
                <a:off x="4609"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Knowledge Mgmt</a:t>
                </a:r>
              </a:p>
            </p:txBody>
          </p:sp>
          <p:sp>
            <p:nvSpPr>
              <p:cNvPr id="70" name="Rectangle 11"/>
              <p:cNvSpPr>
                <a:spLocks noChangeArrowheads="1"/>
              </p:cNvSpPr>
              <p:nvPr/>
            </p:nvSpPr>
            <p:spPr bwMode="ltGray">
              <a:xfrm rot="16200000">
                <a:off x="4725"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E-Commerce</a:t>
                </a:r>
              </a:p>
            </p:txBody>
          </p:sp>
          <p:sp>
            <p:nvSpPr>
              <p:cNvPr id="71" name="Rectangle 12"/>
              <p:cNvSpPr>
                <a:spLocks noChangeArrowheads="1"/>
              </p:cNvSpPr>
              <p:nvPr/>
            </p:nvSpPr>
            <p:spPr bwMode="ltGray">
              <a:xfrm rot="16200000">
                <a:off x="4842" y="2194"/>
                <a:ext cx="726" cy="78"/>
              </a:xfrm>
              <a:prstGeom prst="rect">
                <a:avLst/>
              </a:prstGeom>
              <a:solidFill>
                <a:srgbClr val="008000"/>
              </a:solidFill>
              <a:ln w="12700">
                <a:miter lim="800000"/>
                <a:headEnd/>
                <a:tailEnd/>
              </a:ln>
              <a:effectLst/>
              <a:scene3d>
                <a:camera prst="legacyPerspectiveTopRight"/>
                <a:lightRig rig="legacyFlat3" dir="b"/>
              </a:scene3d>
              <a:sp3d extrusionH="1801800" prstMaterial="legacyPlastic">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flatTx/>
              </a:bodyPr>
              <a:lstStyle/>
              <a:p>
                <a:pPr algn="ctr"/>
                <a:r>
                  <a:rPr lang="en-US" sz="1000" b="1">
                    <a:solidFill>
                      <a:schemeClr val="bg1"/>
                    </a:solidFill>
                    <a:latin typeface="Arial" charset="0"/>
                  </a:rPr>
                  <a:t>Bus. Functions</a:t>
                </a:r>
              </a:p>
            </p:txBody>
          </p:sp>
        </p:grpSp>
        <p:pic>
          <p:nvPicPr>
            <p:cNvPr id="72" name="Picture 13" descr="businesswoma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487487"/>
              <a:ext cx="1050925" cy="1255713"/>
            </a:xfrm>
            <a:prstGeom prst="rect">
              <a:avLst/>
            </a:prstGeom>
            <a:noFill/>
            <a:effectLst>
              <a:outerShdw dist="107763" dir="2700000" algn="ctr" rotWithShape="0">
                <a:srgbClr val="808080">
                  <a:alpha val="50000"/>
                </a:srgbClr>
              </a:outerShdw>
            </a:effectLst>
            <a:extLst>
              <a:ext uri="{909E8E84-426E-40DD-AFC4-6F175D3DCCD1}">
                <a14:hiddenFill xmlns:a14="http://schemas.microsoft.com/office/drawing/2010/main">
                  <a:solidFill>
                    <a:srgbClr val="FFFFFF"/>
                  </a:solidFill>
                </a14:hiddenFill>
              </a:ext>
            </a:extLst>
          </p:spPr>
        </p:pic>
        <p:sp>
          <p:nvSpPr>
            <p:cNvPr id="73" name="Oval 14"/>
            <p:cNvSpPr>
              <a:spLocks noChangeArrowheads="1"/>
            </p:cNvSpPr>
            <p:nvPr/>
          </p:nvSpPr>
          <p:spPr bwMode="auto">
            <a:xfrm>
              <a:off x="2743200" y="1834127"/>
              <a:ext cx="402336" cy="402497"/>
            </a:xfrm>
            <a:prstGeom prst="ellipse">
              <a:avLst/>
            </a:prstGeom>
            <a:solidFill>
              <a:schemeClr val="accent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1</a:t>
              </a:r>
            </a:p>
          </p:txBody>
        </p:sp>
        <p:sp>
          <p:nvSpPr>
            <p:cNvPr id="74" name="Rectangle 15"/>
            <p:cNvSpPr>
              <a:spLocks noChangeArrowheads="1"/>
            </p:cNvSpPr>
            <p:nvPr/>
          </p:nvSpPr>
          <p:spPr bwMode="gray">
            <a:xfrm>
              <a:off x="3276600" y="1620244"/>
              <a:ext cx="2514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Victim enters credit card number in form</a:t>
              </a:r>
            </a:p>
          </p:txBody>
        </p:sp>
        <p:sp>
          <p:nvSpPr>
            <p:cNvPr id="75" name="Oval 16"/>
            <p:cNvSpPr>
              <a:spLocks noChangeArrowheads="1"/>
            </p:cNvSpPr>
            <p:nvPr/>
          </p:nvSpPr>
          <p:spPr bwMode="auto">
            <a:xfrm>
              <a:off x="8382000" y="3947683"/>
              <a:ext cx="402336" cy="402497"/>
            </a:xfrm>
            <a:prstGeom prst="ellipse">
              <a:avLst/>
            </a:prstGeom>
            <a:solidFill>
              <a:schemeClr val="accent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2</a:t>
              </a:r>
            </a:p>
          </p:txBody>
        </p:sp>
        <p:sp>
          <p:nvSpPr>
            <p:cNvPr id="76" name="Rectangle 17"/>
            <p:cNvSpPr>
              <a:spLocks noChangeArrowheads="1"/>
            </p:cNvSpPr>
            <p:nvPr/>
          </p:nvSpPr>
          <p:spPr bwMode="gray">
            <a:xfrm>
              <a:off x="5029200" y="3962400"/>
              <a:ext cx="3352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lgn="r" eaLnBrk="0" hangingPunct="0">
                <a:spcBef>
                  <a:spcPct val="20000"/>
                </a:spcBef>
              </a:pPr>
              <a:r>
                <a:rPr lang="en-US" sz="1600" dirty="0">
                  <a:latin typeface="+mn-lt"/>
                </a:rPr>
                <a:t>Error handler logs CC details because merchant gateway is unavailable</a:t>
              </a:r>
            </a:p>
          </p:txBody>
        </p:sp>
        <p:sp>
          <p:nvSpPr>
            <p:cNvPr id="77" name="Oval 18"/>
            <p:cNvSpPr>
              <a:spLocks noChangeArrowheads="1"/>
            </p:cNvSpPr>
            <p:nvPr/>
          </p:nvSpPr>
          <p:spPr bwMode="auto">
            <a:xfrm>
              <a:off x="1981200" y="3642883"/>
              <a:ext cx="402336" cy="402497"/>
            </a:xfrm>
            <a:prstGeom prst="ellipse">
              <a:avLst/>
            </a:prstGeom>
            <a:solidFill>
              <a:schemeClr val="accent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4</a:t>
              </a:r>
            </a:p>
          </p:txBody>
        </p:sp>
        <p:sp>
          <p:nvSpPr>
            <p:cNvPr id="78" name="Rectangle 19"/>
            <p:cNvSpPr>
              <a:spLocks noChangeArrowheads="1"/>
            </p:cNvSpPr>
            <p:nvPr/>
          </p:nvSpPr>
          <p:spPr bwMode="gray">
            <a:xfrm>
              <a:off x="2438400" y="3581400"/>
              <a:ext cx="22860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eaLnBrk="0" hangingPunct="0">
                <a:spcBef>
                  <a:spcPct val="20000"/>
                </a:spcBef>
              </a:pPr>
              <a:r>
                <a:rPr lang="en-US" sz="1600" dirty="0">
                  <a:latin typeface="+mn-lt"/>
                </a:rPr>
                <a:t>Malicious insider steals 4 million credit card numbers</a:t>
              </a:r>
            </a:p>
          </p:txBody>
        </p:sp>
        <p:sp>
          <p:nvSpPr>
            <p:cNvPr id="79" name="Freeform 20"/>
            <p:cNvSpPr>
              <a:spLocks/>
            </p:cNvSpPr>
            <p:nvPr/>
          </p:nvSpPr>
          <p:spPr bwMode="auto">
            <a:xfrm rot="-263347">
              <a:off x="2590800" y="2248894"/>
              <a:ext cx="3508375" cy="207963"/>
            </a:xfrm>
            <a:custGeom>
              <a:avLst/>
              <a:gdLst>
                <a:gd name="T0" fmla="*/ 0 w 2210"/>
                <a:gd name="T1" fmla="*/ 131 h 131"/>
                <a:gd name="T2" fmla="*/ 1046 w 2210"/>
                <a:gd name="T3" fmla="*/ 3 h 131"/>
                <a:gd name="T4" fmla="*/ 2210 w 2210"/>
                <a:gd name="T5" fmla="*/ 114 h 131"/>
              </a:gdLst>
              <a:ahLst/>
              <a:cxnLst>
                <a:cxn ang="0">
                  <a:pos x="T0" y="T1"/>
                </a:cxn>
                <a:cxn ang="0">
                  <a:pos x="T2" y="T3"/>
                </a:cxn>
                <a:cxn ang="0">
                  <a:pos x="T4" y="T5"/>
                </a:cxn>
              </a:cxnLst>
              <a:rect l="0" t="0" r="r" b="b"/>
              <a:pathLst>
                <a:path w="2210" h="131">
                  <a:moveTo>
                    <a:pt x="0" y="131"/>
                  </a:moveTo>
                  <a:cubicBezTo>
                    <a:pt x="174" y="110"/>
                    <a:pt x="678" y="6"/>
                    <a:pt x="1046" y="3"/>
                  </a:cubicBezTo>
                  <a:cubicBezTo>
                    <a:pt x="1414" y="0"/>
                    <a:pt x="1968" y="91"/>
                    <a:pt x="2210" y="114"/>
                  </a:cubicBezTo>
                </a:path>
              </a:pathLst>
            </a:custGeom>
            <a:noFill/>
            <a:ln w="57150" cap="flat" cmpd="sng">
              <a:solidFill>
                <a:srgbClr val="33CC33"/>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0" name="AutoShape 21"/>
            <p:cNvSpPr>
              <a:spLocks noChangeArrowheads="1"/>
            </p:cNvSpPr>
            <p:nvPr/>
          </p:nvSpPr>
          <p:spPr bwMode="auto">
            <a:xfrm>
              <a:off x="6629400" y="3457575"/>
              <a:ext cx="1558925" cy="390525"/>
            </a:xfrm>
            <a:prstGeom prst="flowChartMultidocumen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latin typeface="Arial" charset="0"/>
                </a:rPr>
                <a:t>Log files</a:t>
              </a:r>
            </a:p>
          </p:txBody>
        </p:sp>
        <p:sp>
          <p:nvSpPr>
            <p:cNvPr id="81" name="Line 22"/>
            <p:cNvSpPr>
              <a:spLocks noChangeShapeType="1"/>
            </p:cNvSpPr>
            <p:nvPr/>
          </p:nvSpPr>
          <p:spPr bwMode="auto">
            <a:xfrm>
              <a:off x="7391400" y="3200400"/>
              <a:ext cx="0" cy="276225"/>
            </a:xfrm>
            <a:prstGeom prst="line">
              <a:avLst/>
            </a:prstGeom>
            <a:noFill/>
            <a:ln w="571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2" name="Oval 23"/>
            <p:cNvSpPr>
              <a:spLocks noChangeArrowheads="1"/>
            </p:cNvSpPr>
            <p:nvPr/>
          </p:nvSpPr>
          <p:spPr bwMode="auto">
            <a:xfrm>
              <a:off x="5776913" y="4862083"/>
              <a:ext cx="402336" cy="402497"/>
            </a:xfrm>
            <a:prstGeom prst="ellipse">
              <a:avLst/>
            </a:prstGeom>
            <a:solidFill>
              <a:schemeClr val="accent6"/>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lnSpc>
                  <a:spcPct val="90000"/>
                </a:lnSpc>
              </a:pPr>
              <a:r>
                <a:rPr lang="en-US" sz="1400" b="1">
                  <a:solidFill>
                    <a:srgbClr val="FFFFFF"/>
                  </a:solidFill>
                  <a:latin typeface="Arial" charset="0"/>
                </a:rPr>
                <a:t>3</a:t>
              </a:r>
            </a:p>
          </p:txBody>
        </p:sp>
        <p:sp>
          <p:nvSpPr>
            <p:cNvPr id="83" name="Rectangle 24"/>
            <p:cNvSpPr>
              <a:spLocks noChangeArrowheads="1"/>
            </p:cNvSpPr>
            <p:nvPr/>
          </p:nvSpPr>
          <p:spPr bwMode="gray">
            <a:xfrm>
              <a:off x="2743200" y="4876800"/>
              <a:ext cx="3033713"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lgn="r" eaLnBrk="0" hangingPunct="0">
                <a:spcBef>
                  <a:spcPct val="20000"/>
                </a:spcBef>
              </a:pPr>
              <a:r>
                <a:rPr lang="en-US" sz="1600" dirty="0">
                  <a:latin typeface="+mn-lt"/>
                </a:rPr>
                <a:t>Logs are accessible to all members of IT staff for debugging purposes</a:t>
              </a:r>
            </a:p>
          </p:txBody>
        </p:sp>
        <p:sp>
          <p:nvSpPr>
            <p:cNvPr id="84" name="Freeform 25"/>
            <p:cNvSpPr>
              <a:spLocks/>
            </p:cNvSpPr>
            <p:nvPr/>
          </p:nvSpPr>
          <p:spPr bwMode="auto">
            <a:xfrm>
              <a:off x="5795963" y="4648200"/>
              <a:ext cx="1531937" cy="876300"/>
            </a:xfrm>
            <a:custGeom>
              <a:avLst/>
              <a:gdLst>
                <a:gd name="T0" fmla="*/ 957 w 965"/>
                <a:gd name="T1" fmla="*/ 0 h 552"/>
                <a:gd name="T2" fmla="*/ 805 w 965"/>
                <a:gd name="T3" fmla="*/ 463 h 552"/>
                <a:gd name="T4" fmla="*/ 0 w 965"/>
                <a:gd name="T5" fmla="*/ 531 h 552"/>
              </a:gdLst>
              <a:ahLst/>
              <a:cxnLst>
                <a:cxn ang="0">
                  <a:pos x="T0" y="T1"/>
                </a:cxn>
                <a:cxn ang="0">
                  <a:pos x="T2" y="T3"/>
                </a:cxn>
                <a:cxn ang="0">
                  <a:pos x="T4" y="T5"/>
                </a:cxn>
              </a:cxnLst>
              <a:rect l="0" t="0" r="r" b="b"/>
              <a:pathLst>
                <a:path w="965" h="552">
                  <a:moveTo>
                    <a:pt x="957" y="0"/>
                  </a:moveTo>
                  <a:cubicBezTo>
                    <a:pt x="932" y="77"/>
                    <a:pt x="965" y="374"/>
                    <a:pt x="805" y="463"/>
                  </a:cubicBezTo>
                  <a:cubicBezTo>
                    <a:pt x="645" y="552"/>
                    <a:pt x="168" y="517"/>
                    <a:pt x="0" y="531"/>
                  </a:cubicBezTo>
                </a:path>
              </a:pathLst>
            </a:custGeom>
            <a:noFill/>
            <a:ln w="5715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85" name="Freeform 26"/>
            <p:cNvSpPr>
              <a:spLocks/>
            </p:cNvSpPr>
            <p:nvPr/>
          </p:nvSpPr>
          <p:spPr bwMode="auto">
            <a:xfrm rot="5400000">
              <a:off x="1878807" y="4164806"/>
              <a:ext cx="609600" cy="2033587"/>
            </a:xfrm>
            <a:custGeom>
              <a:avLst/>
              <a:gdLst>
                <a:gd name="T0" fmla="*/ 957 w 965"/>
                <a:gd name="T1" fmla="*/ 0 h 552"/>
                <a:gd name="T2" fmla="*/ 805 w 965"/>
                <a:gd name="T3" fmla="*/ 463 h 552"/>
                <a:gd name="T4" fmla="*/ 0 w 965"/>
                <a:gd name="T5" fmla="*/ 531 h 552"/>
              </a:gdLst>
              <a:ahLst/>
              <a:cxnLst>
                <a:cxn ang="0">
                  <a:pos x="T0" y="T1"/>
                </a:cxn>
                <a:cxn ang="0">
                  <a:pos x="T2" y="T3"/>
                </a:cxn>
                <a:cxn ang="0">
                  <a:pos x="T4" y="T5"/>
                </a:cxn>
              </a:cxnLst>
              <a:rect l="0" t="0" r="r" b="b"/>
              <a:pathLst>
                <a:path w="965" h="552">
                  <a:moveTo>
                    <a:pt x="957" y="0"/>
                  </a:moveTo>
                  <a:cubicBezTo>
                    <a:pt x="932" y="77"/>
                    <a:pt x="965" y="374"/>
                    <a:pt x="805" y="463"/>
                  </a:cubicBezTo>
                  <a:cubicBezTo>
                    <a:pt x="645" y="552"/>
                    <a:pt x="168" y="517"/>
                    <a:pt x="0" y="531"/>
                  </a:cubicBezTo>
                </a:path>
              </a:pathLst>
            </a:custGeom>
            <a:noFill/>
            <a:ln w="57150">
              <a:solidFill>
                <a:srgbClr val="FF0000"/>
              </a:solidFill>
              <a:round/>
              <a:headEn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grpSp>
      <p:sp>
        <p:nvSpPr>
          <p:cNvPr id="30"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32</a:t>
            </a:fld>
            <a:r>
              <a:rPr lang="en-US"/>
              <a:t> -</a:t>
            </a:r>
          </a:p>
        </p:txBody>
      </p:sp>
    </p:spTree>
    <p:extLst>
      <p:ext uri="{BB962C8B-B14F-4D97-AF65-F5344CB8AC3E}">
        <p14:creationId xmlns:p14="http://schemas.microsoft.com/office/powerpoint/2010/main" val="3823915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4" name="Text Placeholder 3"/>
          <p:cNvSpPr>
            <a:spLocks noGrp="1"/>
          </p:cNvSpPr>
          <p:nvPr>
            <p:ph type="body" sz="quarter" idx="10"/>
          </p:nvPr>
        </p:nvSpPr>
        <p:spPr/>
        <p:txBody>
          <a:bodyPr/>
          <a:lstStyle/>
          <a:p>
            <a:r>
              <a:rPr lang="en-US" dirty="0"/>
              <a:t>PREVENTING SENSITIVE DATA EXPOSURE</a:t>
            </a:r>
          </a:p>
        </p:txBody>
      </p:sp>
      <p:sp>
        <p:nvSpPr>
          <p:cNvPr id="5" name="Text Placeholder 4"/>
          <p:cNvSpPr>
            <a:spLocks noGrp="1"/>
          </p:cNvSpPr>
          <p:nvPr>
            <p:ph type="body" sz="quarter" idx="11"/>
          </p:nvPr>
        </p:nvSpPr>
        <p:spPr>
          <a:xfrm>
            <a:off x="152400" y="1219200"/>
            <a:ext cx="8991600" cy="4191000"/>
          </a:xfrm>
        </p:spPr>
        <p:txBody>
          <a:bodyPr/>
          <a:lstStyle/>
          <a:p>
            <a:pPr marL="342900" marR="0" indent="-342900">
              <a:spcBef>
                <a:spcPts val="0"/>
              </a:spcBef>
              <a:spcAft>
                <a:spcPts val="400"/>
              </a:spcAft>
              <a:buFont typeface="+mj-lt"/>
              <a:buAutoNum type="arabicPeriod"/>
            </a:pPr>
            <a:r>
              <a:rPr lang="en-US" dirty="0">
                <a:cs typeface="Arial" pitchFamily="34" charset="0"/>
              </a:rPr>
              <a:t>Applications </a:t>
            </a:r>
            <a:r>
              <a:rPr lang="en-US" b="1" dirty="0">
                <a:cs typeface="Arial" pitchFamily="34" charset="0"/>
              </a:rPr>
              <a:t>must</a:t>
            </a:r>
            <a:r>
              <a:rPr lang="en-US" dirty="0">
                <a:cs typeface="Arial" pitchFamily="34" charset="0"/>
              </a:rPr>
              <a:t> secure sensitive data at all times.</a:t>
            </a:r>
          </a:p>
          <a:p>
            <a:pPr marL="342900" marR="0" indent="-342900">
              <a:spcBef>
                <a:spcPts val="0"/>
              </a:spcBef>
              <a:spcAft>
                <a:spcPts val="400"/>
              </a:spcAft>
              <a:buFont typeface="+mj-lt"/>
              <a:buAutoNum type="arabicPeriod"/>
            </a:pPr>
            <a:r>
              <a:rPr lang="en-US" dirty="0">
                <a:cs typeface="Arial" pitchFamily="34" charset="0"/>
              </a:rPr>
              <a:t>TLS Encryption </a:t>
            </a:r>
            <a:r>
              <a:rPr lang="en-US" b="1" dirty="0">
                <a:cs typeface="Arial" pitchFamily="34" charset="0"/>
              </a:rPr>
              <a:t>must</a:t>
            </a:r>
            <a:r>
              <a:rPr lang="en-US" dirty="0">
                <a:cs typeface="Arial" pitchFamily="34" charset="0"/>
              </a:rPr>
              <a:t> be used for the transmission of all sensitive information outside the trust boundary.</a:t>
            </a:r>
          </a:p>
          <a:p>
            <a:pPr marL="342900" marR="0" indent="-342900">
              <a:spcBef>
                <a:spcPts val="0"/>
              </a:spcBef>
              <a:spcAft>
                <a:spcPts val="400"/>
              </a:spcAft>
              <a:buFont typeface="+mj-lt"/>
              <a:buAutoNum type="arabicPeriod"/>
            </a:pPr>
            <a:r>
              <a:rPr lang="en-US" dirty="0">
                <a:cs typeface="Arial" pitchFamily="34" charset="0"/>
              </a:rPr>
              <a:t>The application </a:t>
            </a:r>
            <a:r>
              <a:rPr lang="en-US" b="1" dirty="0">
                <a:cs typeface="Arial" pitchFamily="34" charset="0"/>
              </a:rPr>
              <a:t>must</a:t>
            </a:r>
            <a:r>
              <a:rPr lang="en-US" dirty="0">
                <a:cs typeface="Arial" pitchFamily="34" charset="0"/>
              </a:rPr>
              <a:t> use the most current version of TLS approved by FIS Information Security.</a:t>
            </a:r>
          </a:p>
          <a:p>
            <a:pPr marL="342900" marR="0" indent="-342900">
              <a:spcBef>
                <a:spcPts val="0"/>
              </a:spcBef>
              <a:spcAft>
                <a:spcPts val="400"/>
              </a:spcAft>
              <a:buFont typeface="+mj-lt"/>
              <a:buAutoNum type="arabicPeriod"/>
            </a:pPr>
            <a:r>
              <a:rPr lang="en-US" dirty="0">
                <a:cs typeface="Arial" pitchFamily="34" charset="0"/>
              </a:rPr>
              <a:t>Application </a:t>
            </a:r>
            <a:r>
              <a:rPr lang="en-US" b="1" dirty="0">
                <a:cs typeface="Arial" pitchFamily="34" charset="0"/>
              </a:rPr>
              <a:t>must</a:t>
            </a:r>
            <a:r>
              <a:rPr lang="en-US" dirty="0">
                <a:cs typeface="Arial" pitchFamily="34" charset="0"/>
              </a:rPr>
              <a:t> set the ‘secure’ attribute flag on all cookies with sensitive information.</a:t>
            </a:r>
          </a:p>
          <a:p>
            <a:pPr marL="342900" marR="0" indent="-342900">
              <a:spcBef>
                <a:spcPts val="0"/>
              </a:spcBef>
              <a:spcAft>
                <a:spcPts val="400"/>
              </a:spcAft>
              <a:buFont typeface="+mj-lt"/>
              <a:buAutoNum type="arabicPeriod"/>
            </a:pPr>
            <a:r>
              <a:rPr lang="en-US" dirty="0">
                <a:cs typeface="Arial" pitchFamily="34" charset="0"/>
              </a:rPr>
              <a:t>Sensitive information </a:t>
            </a:r>
            <a:r>
              <a:rPr lang="en-US" b="1" dirty="0">
                <a:cs typeface="Arial" pitchFamily="34" charset="0"/>
              </a:rPr>
              <a:t>must not</a:t>
            </a:r>
            <a:r>
              <a:rPr lang="en-US" dirty="0">
                <a:cs typeface="Arial" pitchFamily="34" charset="0"/>
              </a:rPr>
              <a:t> be transmitted in the URL using HTTP GET request parameters.</a:t>
            </a:r>
          </a:p>
          <a:p>
            <a:pPr marL="342900" marR="0" indent="-342900">
              <a:spcBef>
                <a:spcPts val="0"/>
              </a:spcBef>
              <a:spcAft>
                <a:spcPts val="400"/>
              </a:spcAft>
              <a:buFont typeface="+mj-lt"/>
              <a:buAutoNum type="arabicPeriod"/>
            </a:pPr>
            <a:r>
              <a:rPr lang="en-US" dirty="0">
                <a:cs typeface="Arial" pitchFamily="34" charset="0"/>
              </a:rPr>
              <a:t>Encrypted connections </a:t>
            </a:r>
            <a:r>
              <a:rPr lang="en-US" b="1" dirty="0">
                <a:cs typeface="Arial" pitchFamily="34" charset="0"/>
              </a:rPr>
              <a:t>must not</a:t>
            </a:r>
            <a:r>
              <a:rPr lang="en-US" dirty="0">
                <a:cs typeface="Arial" pitchFamily="34" charset="0"/>
              </a:rPr>
              <a:t> fall back to an unencrypted connection. (HTTPS to HTTP)</a:t>
            </a:r>
          </a:p>
          <a:p>
            <a:pPr marL="342900" marR="0" indent="-342900">
              <a:spcBef>
                <a:spcPts val="0"/>
              </a:spcBef>
              <a:spcAft>
                <a:spcPts val="400"/>
              </a:spcAft>
              <a:buFont typeface="+mj-lt"/>
              <a:buAutoNum type="arabicPeriod"/>
            </a:pPr>
            <a:r>
              <a:rPr lang="en-US" dirty="0">
                <a:cs typeface="Arial" pitchFamily="34" charset="0"/>
              </a:rPr>
              <a:t>All cryptographic functions used to protect secrets from the application user </a:t>
            </a:r>
            <a:r>
              <a:rPr lang="en-US" b="1" dirty="0">
                <a:cs typeface="Arial" pitchFamily="34" charset="0"/>
              </a:rPr>
              <a:t>must</a:t>
            </a:r>
            <a:r>
              <a:rPr lang="en-US" dirty="0">
                <a:cs typeface="Arial" pitchFamily="34" charset="0"/>
              </a:rPr>
              <a:t> be implemented on a trusted system (e.g., The server)</a:t>
            </a: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33</a:t>
            </a:fld>
            <a:r>
              <a:rPr lang="en-US"/>
              <a:t> -</a:t>
            </a:r>
          </a:p>
        </p:txBody>
      </p:sp>
    </p:spTree>
    <p:extLst>
      <p:ext uri="{BB962C8B-B14F-4D97-AF65-F5344CB8AC3E}">
        <p14:creationId xmlns:p14="http://schemas.microsoft.com/office/powerpoint/2010/main" val="24141559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4" name="Text Placeholder 3"/>
          <p:cNvSpPr>
            <a:spLocks noGrp="1"/>
          </p:cNvSpPr>
          <p:nvPr>
            <p:ph type="body" sz="quarter" idx="10"/>
          </p:nvPr>
        </p:nvSpPr>
        <p:spPr/>
        <p:txBody>
          <a:bodyPr/>
          <a:lstStyle/>
          <a:p>
            <a:r>
              <a:rPr lang="en-US" dirty="0"/>
              <a:t>PREVENTING SENSITIVE DATA EXPOSURE – CONT.</a:t>
            </a:r>
          </a:p>
        </p:txBody>
      </p:sp>
      <p:sp>
        <p:nvSpPr>
          <p:cNvPr id="5" name="Text Placeholder 4"/>
          <p:cNvSpPr>
            <a:spLocks noGrp="1"/>
          </p:cNvSpPr>
          <p:nvPr>
            <p:ph type="body" sz="quarter" idx="11"/>
          </p:nvPr>
        </p:nvSpPr>
        <p:spPr>
          <a:xfrm>
            <a:off x="152400" y="1219200"/>
            <a:ext cx="8839200" cy="4572000"/>
          </a:xfrm>
        </p:spPr>
        <p:txBody>
          <a:bodyPr/>
          <a:lstStyle/>
          <a:p>
            <a:pPr marL="342900" marR="0" indent="-342900">
              <a:spcBef>
                <a:spcPts val="0"/>
              </a:spcBef>
              <a:spcAft>
                <a:spcPts val="400"/>
              </a:spcAft>
              <a:buFont typeface="+mj-lt"/>
              <a:buAutoNum type="arabicPeriod" startAt="8"/>
            </a:pPr>
            <a:r>
              <a:rPr lang="en-US" dirty="0">
                <a:cs typeface="Arial" pitchFamily="34" charset="0"/>
              </a:rPr>
              <a:t>Cryptographic modules </a:t>
            </a:r>
            <a:r>
              <a:rPr lang="en-US" b="1" dirty="0">
                <a:cs typeface="Arial" pitchFamily="34" charset="0"/>
              </a:rPr>
              <a:t>must</a:t>
            </a:r>
            <a:r>
              <a:rPr lang="en-US" dirty="0">
                <a:cs typeface="Arial" pitchFamily="34" charset="0"/>
              </a:rPr>
              <a:t> fail securely</a:t>
            </a:r>
          </a:p>
          <a:p>
            <a:pPr marL="800100" lvl="1" indent="-342900">
              <a:spcAft>
                <a:spcPts val="400"/>
              </a:spcAft>
              <a:buFont typeface="+mj-lt"/>
              <a:buAutoNum type="alphaLcPeriod"/>
            </a:pPr>
            <a:r>
              <a:rPr lang="en-US" sz="1800" dirty="0">
                <a:cs typeface="Arial" pitchFamily="34" charset="0"/>
              </a:rPr>
              <a:t>In the case of failure log file, stack trace or exception handling </a:t>
            </a:r>
            <a:r>
              <a:rPr lang="en-US" sz="1800" b="1" dirty="0">
                <a:cs typeface="Arial" pitchFamily="34" charset="0"/>
              </a:rPr>
              <a:t>must not</a:t>
            </a:r>
            <a:r>
              <a:rPr lang="en-US" sz="1800" dirty="0">
                <a:cs typeface="Arial" pitchFamily="34" charset="0"/>
              </a:rPr>
              <a:t> reveal the sensitive content, details about the encryption algorithm or the key material. </a:t>
            </a:r>
          </a:p>
          <a:p>
            <a:pPr marL="342900" marR="0" indent="-342900">
              <a:spcBef>
                <a:spcPts val="0"/>
              </a:spcBef>
              <a:spcAft>
                <a:spcPts val="400"/>
              </a:spcAft>
              <a:buFont typeface="+mj-lt"/>
              <a:buAutoNum type="arabicPeriod" startAt="8"/>
            </a:pPr>
            <a:r>
              <a:rPr lang="en-US" dirty="0">
                <a:cs typeface="Arial" pitchFamily="34" charset="0"/>
              </a:rPr>
              <a:t>Data encryption </a:t>
            </a:r>
            <a:r>
              <a:rPr lang="en-US" b="1" dirty="0">
                <a:cs typeface="Arial" pitchFamily="34" charset="0"/>
              </a:rPr>
              <a:t>must</a:t>
            </a:r>
            <a:r>
              <a:rPr lang="en-US" dirty="0">
                <a:cs typeface="Arial" pitchFamily="34" charset="0"/>
              </a:rPr>
              <a:t> be used for the transmission of sensitive files over non-HTTP based connections.</a:t>
            </a:r>
          </a:p>
          <a:p>
            <a:pPr marL="342900" marR="0" indent="-342900">
              <a:spcBef>
                <a:spcPts val="0"/>
              </a:spcBef>
              <a:spcAft>
                <a:spcPts val="400"/>
              </a:spcAft>
              <a:buFont typeface="+mj-lt"/>
              <a:buAutoNum type="arabicPeriod" startAt="8"/>
            </a:pPr>
            <a:r>
              <a:rPr lang="en-US" dirty="0">
                <a:cs typeface="Arial" pitchFamily="34" charset="0"/>
              </a:rPr>
              <a:t>All internal links in an application </a:t>
            </a:r>
            <a:r>
              <a:rPr lang="en-US" b="1" dirty="0">
                <a:cs typeface="Arial" pitchFamily="34" charset="0"/>
              </a:rPr>
              <a:t>must</a:t>
            </a:r>
            <a:r>
              <a:rPr lang="en-US" dirty="0">
                <a:cs typeface="Arial" pitchFamily="34" charset="0"/>
              </a:rPr>
              <a:t> point to https URL.</a:t>
            </a:r>
          </a:p>
          <a:p>
            <a:pPr marR="0">
              <a:spcBef>
                <a:spcPts val="0"/>
              </a:spcBef>
              <a:spcAft>
                <a:spcPts val="400"/>
              </a:spcAft>
            </a:pPr>
            <a:endParaRPr lang="en-US" dirty="0">
              <a:cs typeface="Arial" pitchFamily="34" charset="0"/>
            </a:endParaRPr>
          </a:p>
          <a:p>
            <a:pPr marR="0">
              <a:spcBef>
                <a:spcPts val="0"/>
              </a:spcBef>
              <a:spcAft>
                <a:spcPts val="400"/>
              </a:spcAft>
            </a:pPr>
            <a:r>
              <a:rPr lang="en-US" i="1" dirty="0">
                <a:cs typeface="Arial" pitchFamily="34" charset="0"/>
              </a:rPr>
              <a:t>Additional Standards for Java technologies</a:t>
            </a:r>
          </a:p>
          <a:p>
            <a:pPr marL="342900" marR="0" indent="-342900">
              <a:spcBef>
                <a:spcPts val="0"/>
              </a:spcBef>
              <a:spcAft>
                <a:spcPts val="400"/>
              </a:spcAft>
              <a:buFont typeface="+mj-lt"/>
              <a:buAutoNum type="arabicPeriod"/>
            </a:pPr>
            <a:r>
              <a:rPr lang="en-US" dirty="0">
                <a:cs typeface="Arial" pitchFamily="34" charset="0"/>
              </a:rPr>
              <a:t>Applications </a:t>
            </a:r>
            <a:r>
              <a:rPr lang="en-US" b="1" dirty="0">
                <a:cs typeface="Arial" pitchFamily="34" charset="0"/>
              </a:rPr>
              <a:t>must</a:t>
            </a:r>
            <a:r>
              <a:rPr lang="en-US" dirty="0">
                <a:cs typeface="Arial" pitchFamily="34" charset="0"/>
              </a:rPr>
              <a:t> use an approved Java Cryptographic Architecture (JCA) implementation via the JCA interface.</a:t>
            </a: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34</a:t>
            </a:fld>
            <a:r>
              <a:rPr lang="en-US"/>
              <a:t> -</a:t>
            </a:r>
          </a:p>
        </p:txBody>
      </p:sp>
    </p:spTree>
    <p:extLst>
      <p:ext uri="{BB962C8B-B14F-4D97-AF65-F5344CB8AC3E}">
        <p14:creationId xmlns:p14="http://schemas.microsoft.com/office/powerpoint/2010/main" val="3221755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35</a:t>
            </a:fld>
            <a:r>
              <a:rPr lang="en-US"/>
              <a:t> -</a:t>
            </a:r>
          </a:p>
        </p:txBody>
      </p:sp>
      <p:sp>
        <p:nvSpPr>
          <p:cNvPr id="5" name="TextBox 4">
            <a:extLst>
              <a:ext uri="{FF2B5EF4-FFF2-40B4-BE49-F238E27FC236}">
                <a16:creationId xmlns:a16="http://schemas.microsoft.com/office/drawing/2014/main" id="{ACD4A9DA-FDAD-45E1-AA73-653BDA6FB745}"/>
              </a:ext>
            </a:extLst>
          </p:cNvPr>
          <p:cNvSpPr txBox="1"/>
          <p:nvPr/>
        </p:nvSpPr>
        <p:spPr>
          <a:xfrm>
            <a:off x="304800" y="990600"/>
            <a:ext cx="8534400" cy="6740307"/>
          </a:xfrm>
          <a:prstGeom prst="rect">
            <a:avLst/>
          </a:prstGeom>
          <a:noFill/>
        </p:spPr>
        <p:txBody>
          <a:bodyPr wrap="square" rtlCol="0">
            <a:spAutoFit/>
          </a:bodyPr>
          <a:lstStyle/>
          <a:p>
            <a:r>
              <a:rPr lang="en-US" b="1" dirty="0"/>
              <a:t>Best practices for TLS Protection using SSL/TLS [ SSL is not secure]</a:t>
            </a:r>
          </a:p>
          <a:p>
            <a:endParaRPr lang="en-US" dirty="0"/>
          </a:p>
          <a:p>
            <a:r>
              <a:rPr lang="en-US" dirty="0"/>
              <a:t>The primary benefit of transport layer security is the protection of web application data from unauthorized disclosure and modification when it is transmitted between clients( web browsers) and the web application server, and between the web application server and back end and other non-browser based enterprise components. </a:t>
            </a:r>
          </a:p>
          <a:p>
            <a:endParaRPr lang="en-US" dirty="0"/>
          </a:p>
          <a:p>
            <a:pPr marL="285750" indent="-285750">
              <a:buFont typeface="Wingdings" panose="05000000000000000000" pitchFamily="2" charset="2"/>
              <a:buChar char="Ø"/>
            </a:pPr>
            <a:r>
              <a:rPr lang="en-US" dirty="0"/>
              <a:t>Use TLS  over SSL. TLS 1.2 is the latest. </a:t>
            </a:r>
          </a:p>
          <a:p>
            <a:pPr marL="285750" indent="-285750">
              <a:buFont typeface="Wingdings" panose="05000000000000000000" pitchFamily="2" charset="2"/>
              <a:buChar char="Ø"/>
            </a:pPr>
            <a:r>
              <a:rPr lang="en-US" dirty="0"/>
              <a:t>Do Not Provide Non-TLS Pages for Secure Content.</a:t>
            </a:r>
          </a:p>
          <a:p>
            <a:pPr marL="285750" indent="-285750">
              <a:buFont typeface="Wingdings" panose="05000000000000000000" pitchFamily="2" charset="2"/>
              <a:buChar char="Ø"/>
            </a:pPr>
            <a:r>
              <a:rPr lang="en-US" dirty="0"/>
              <a:t>Do Not Mix TLS and Non-TLS Content</a:t>
            </a:r>
          </a:p>
          <a:p>
            <a:pPr marL="285750" indent="-285750">
              <a:buFont typeface="Wingdings" panose="05000000000000000000" pitchFamily="2" charset="2"/>
              <a:buChar char="Ø"/>
            </a:pPr>
            <a:r>
              <a:rPr lang="en-US" dirty="0"/>
              <a:t>Use “Secure” Cookie Flag.</a:t>
            </a:r>
          </a:p>
          <a:p>
            <a:pPr marL="285750" indent="-285750">
              <a:buFont typeface="Wingdings" panose="05000000000000000000" pitchFamily="2" charset="2"/>
              <a:buChar char="Ø"/>
            </a:pPr>
            <a:r>
              <a:rPr lang="en-US" dirty="0"/>
              <a:t>Keep Sensitive Data Out of the URL.</a:t>
            </a:r>
          </a:p>
          <a:p>
            <a:pPr marL="285750" indent="-285750">
              <a:buFont typeface="Wingdings" panose="05000000000000000000" pitchFamily="2" charset="2"/>
              <a:buChar char="Ø"/>
            </a:pPr>
            <a:r>
              <a:rPr lang="en-US" dirty="0"/>
              <a:t>Prevent Caching of Sensitive Data.</a:t>
            </a:r>
          </a:p>
          <a:p>
            <a:pPr marL="285750" indent="-285750">
              <a:buFont typeface="Wingdings" panose="05000000000000000000" pitchFamily="2" charset="2"/>
              <a:buChar char="Ø"/>
            </a:pPr>
            <a:r>
              <a:rPr lang="en-US" dirty="0"/>
              <a:t>Use HTTP Strict Transport Security</a:t>
            </a:r>
          </a:p>
          <a:p>
            <a:pPr marL="285750" indent="-285750">
              <a:buFont typeface="Wingdings" panose="05000000000000000000" pitchFamily="2" charset="2"/>
              <a:buChar char="Ø"/>
            </a:pPr>
            <a:r>
              <a:rPr lang="en-US" dirty="0"/>
              <a:t>Use Public Key Pinning</a:t>
            </a:r>
          </a:p>
          <a:p>
            <a:endParaRPr lang="en-US" dirty="0"/>
          </a:p>
          <a:p>
            <a:r>
              <a:rPr lang="en-US" dirty="0"/>
              <a:t>For testing anything related to web sites security you can visit below site. </a:t>
            </a:r>
          </a:p>
          <a:p>
            <a:r>
              <a:rPr lang="en-US" dirty="0">
                <a:hlinkClick r:id="rId2"/>
              </a:rPr>
              <a:t>https://www.ssllabs.com/ssltest/</a:t>
            </a:r>
            <a:endParaRPr lang="en-US" dirty="0"/>
          </a:p>
          <a:p>
            <a:endParaRPr lang="en-US" dirty="0"/>
          </a:p>
          <a:p>
            <a:endParaRPr lang="en-US"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1223258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A3: 2017 – Sensitive Data Exposure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36</a:t>
            </a:fld>
            <a:r>
              <a:rPr lang="en-US"/>
              <a:t> -</a:t>
            </a:r>
          </a:p>
        </p:txBody>
      </p:sp>
      <p:sp>
        <p:nvSpPr>
          <p:cNvPr id="5" name="TextBox 4">
            <a:extLst>
              <a:ext uri="{FF2B5EF4-FFF2-40B4-BE49-F238E27FC236}">
                <a16:creationId xmlns:a16="http://schemas.microsoft.com/office/drawing/2014/main" id="{ACD4A9DA-FDAD-45E1-AA73-653BDA6FB745}"/>
              </a:ext>
            </a:extLst>
          </p:cNvPr>
          <p:cNvSpPr txBox="1"/>
          <p:nvPr/>
        </p:nvSpPr>
        <p:spPr>
          <a:xfrm>
            <a:off x="304800" y="990601"/>
            <a:ext cx="8686800" cy="6186309"/>
          </a:xfrm>
          <a:prstGeom prst="rect">
            <a:avLst/>
          </a:prstGeom>
          <a:noFill/>
        </p:spPr>
        <p:txBody>
          <a:bodyPr wrap="square" rtlCol="0">
            <a:spAutoFit/>
          </a:bodyPr>
          <a:lstStyle/>
          <a:p>
            <a:r>
              <a:rPr lang="en-US" b="1" dirty="0"/>
              <a:t>Best practices for Password Storage</a:t>
            </a:r>
          </a:p>
          <a:p>
            <a:endParaRPr lang="en-US" b="1" dirty="0"/>
          </a:p>
          <a:p>
            <a:pPr marL="285750" indent="-285750">
              <a:buFont typeface="Wingdings" panose="05000000000000000000" pitchFamily="2" charset="2"/>
              <a:buChar char="Ø"/>
            </a:pPr>
            <a:r>
              <a:rPr lang="en-US" dirty="0"/>
              <a:t>Do not limit the character set and set long max lengths for credentials</a:t>
            </a:r>
          </a:p>
          <a:p>
            <a:pPr marL="285750" indent="-285750">
              <a:buFont typeface="Wingdings" panose="05000000000000000000" pitchFamily="2" charset="2"/>
              <a:buChar char="Ø"/>
            </a:pPr>
            <a:r>
              <a:rPr lang="en-US" dirty="0"/>
              <a:t>Use a cryptographically strong credential-specific salt	</a:t>
            </a:r>
          </a:p>
          <a:p>
            <a:r>
              <a:rPr lang="en-US" dirty="0"/>
              <a:t>	[protected form] = [salt] + protect([protection </a:t>
            </a:r>
            <a:r>
              <a:rPr lang="en-US" dirty="0" err="1"/>
              <a:t>func</a:t>
            </a:r>
            <a:r>
              <a:rPr lang="en-US" dirty="0"/>
              <a:t>], [salt] + [credential]);</a:t>
            </a:r>
          </a:p>
          <a:p>
            <a:pPr marL="285750" indent="-285750">
              <a:buFont typeface="Wingdings" panose="05000000000000000000" pitchFamily="2" charset="2"/>
              <a:buChar char="Ø"/>
            </a:pPr>
            <a:r>
              <a:rPr lang="en-US" dirty="0"/>
              <a:t>Use an adaptive one-way function. Some of them are Argon2, PBKDF2, </a:t>
            </a:r>
            <a:r>
              <a:rPr lang="en-US" dirty="0" err="1"/>
              <a:t>scrypt</a:t>
            </a:r>
            <a:r>
              <a:rPr lang="en-US" dirty="0"/>
              <a:t>, </a:t>
            </a:r>
            <a:r>
              <a:rPr lang="en-US" dirty="0" err="1"/>
              <a:t>bcrypt</a:t>
            </a:r>
            <a:endParaRPr lang="en-US" dirty="0"/>
          </a:p>
          <a:p>
            <a:endParaRPr lang="en-US" dirty="0"/>
          </a:p>
          <a:p>
            <a:r>
              <a:rPr lang="en-US" b="1" dirty="0"/>
              <a:t>Best practices for Cryptographic Storage</a:t>
            </a:r>
          </a:p>
          <a:p>
            <a:endParaRPr lang="en-US" b="1" dirty="0"/>
          </a:p>
          <a:p>
            <a:pPr marL="285750" indent="-285750">
              <a:buFont typeface="Wingdings" panose="05000000000000000000" pitchFamily="2" charset="2"/>
              <a:buChar char="Ø"/>
            </a:pPr>
            <a:r>
              <a:rPr lang="en-US" dirty="0"/>
              <a:t>Only store sensitive data that you need</a:t>
            </a:r>
          </a:p>
          <a:p>
            <a:pPr marL="285750" indent="-285750">
              <a:buFont typeface="Wingdings" panose="05000000000000000000" pitchFamily="2" charset="2"/>
              <a:buChar char="Ø"/>
            </a:pPr>
            <a:r>
              <a:rPr lang="en-US" dirty="0"/>
              <a:t>Use strong approved Authenticated Encryption. CCM or GCM of AES are approved.</a:t>
            </a:r>
          </a:p>
          <a:p>
            <a:pPr marL="285750" indent="-285750">
              <a:buFont typeface="Wingdings" panose="05000000000000000000" pitchFamily="2" charset="2"/>
              <a:buChar char="Ø"/>
            </a:pPr>
            <a:r>
              <a:rPr lang="en-US" dirty="0"/>
              <a:t>Use strong approved cryptographic algorithms</a:t>
            </a:r>
          </a:p>
          <a:p>
            <a:pPr marL="285750" indent="-285750">
              <a:buFont typeface="Wingdings" panose="05000000000000000000" pitchFamily="2" charset="2"/>
              <a:buChar char="Ø"/>
            </a:pPr>
            <a:r>
              <a:rPr lang="en-US" dirty="0"/>
              <a:t>Use Strong random numbers. Use java.security.SecureRandom instead of java.uti.Random.</a:t>
            </a:r>
          </a:p>
          <a:p>
            <a:pPr marL="285750" indent="-285750">
              <a:buFont typeface="Wingdings" panose="05000000000000000000" pitchFamily="2" charset="2"/>
              <a:buChar char="Ø"/>
            </a:pPr>
            <a:r>
              <a:rPr lang="en-US" dirty="0"/>
              <a:t>Store a one-way and salted value of passwords.</a:t>
            </a:r>
          </a:p>
          <a:p>
            <a:pPr marL="285750" indent="-285750">
              <a:buFont typeface="Wingdings" panose="05000000000000000000" pitchFamily="2" charset="2"/>
              <a:buChar char="Ø"/>
            </a:pPr>
            <a:r>
              <a:rPr lang="en-US" dirty="0"/>
              <a:t>Ensure that the cryptographic protection remains secure even if access controls fail.</a:t>
            </a:r>
          </a:p>
          <a:p>
            <a:endParaRPr lang="en-US" dirty="0"/>
          </a:p>
          <a:p>
            <a:endParaRPr lang="en-US" b="1" dirty="0"/>
          </a:p>
          <a:p>
            <a:endParaRPr lang="en-US" b="1" dirty="0"/>
          </a:p>
          <a:p>
            <a:endParaRPr lang="en-US" dirty="0"/>
          </a:p>
          <a:p>
            <a:endParaRPr lang="en-US" dirty="0"/>
          </a:p>
          <a:p>
            <a:endParaRPr lang="en-US" dirty="0"/>
          </a:p>
        </p:txBody>
      </p:sp>
      <p:sp>
        <p:nvSpPr>
          <p:cNvPr id="4" name="Rectangle 3">
            <a:extLst>
              <a:ext uri="{FF2B5EF4-FFF2-40B4-BE49-F238E27FC236}">
                <a16:creationId xmlns:a16="http://schemas.microsoft.com/office/drawing/2014/main" id="{3894AAEF-67AD-4647-B6FB-5767A536AF79}"/>
              </a:ext>
            </a:extLst>
          </p:cNvPr>
          <p:cNvSpPr/>
          <p:nvPr/>
        </p:nvSpPr>
        <p:spPr>
          <a:xfrm>
            <a:off x="1143000" y="3105835"/>
            <a:ext cx="5715000" cy="369332"/>
          </a:xfrm>
          <a:prstGeom prst="rect">
            <a:avLst/>
          </a:prstGeom>
        </p:spPr>
        <p:txBody>
          <a:bodyPr wrap="square">
            <a:spAutoFit/>
          </a:bodyPr>
          <a:lstStyle/>
          <a:p>
            <a:endParaRPr lang="en-US" dirty="0"/>
          </a:p>
        </p:txBody>
      </p:sp>
    </p:spTree>
    <p:extLst>
      <p:ext uri="{BB962C8B-B14F-4D97-AF65-F5344CB8AC3E}">
        <p14:creationId xmlns:p14="http://schemas.microsoft.com/office/powerpoint/2010/main" val="107310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37</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52400" y="838200"/>
            <a:ext cx="8839200" cy="2308324"/>
          </a:xfrm>
          <a:prstGeom prst="rect">
            <a:avLst/>
          </a:prstGeom>
          <a:noFill/>
        </p:spPr>
        <p:txBody>
          <a:bodyPr wrap="square" rtlCol="0">
            <a:spAutoFit/>
          </a:bodyPr>
          <a:lstStyle/>
          <a:p>
            <a:r>
              <a:rPr lang="en-US" b="1" dirty="0"/>
              <a:t>What is XML External Entities</a:t>
            </a:r>
          </a:p>
          <a:p>
            <a:endParaRPr lang="en-US" b="1" dirty="0"/>
          </a:p>
          <a:p>
            <a:r>
              <a:rPr lang="en-US" dirty="0"/>
              <a:t>An </a:t>
            </a:r>
            <a:r>
              <a:rPr lang="en-US" i="1" dirty="0"/>
              <a:t>XML External Entity</a:t>
            </a:r>
            <a:r>
              <a:rPr lang="en-US" dirty="0"/>
              <a:t> attack is a type of attack against an application that parses XML input. This attack occurs when </a:t>
            </a:r>
            <a:r>
              <a:rPr lang="en-US" b="1" dirty="0"/>
              <a:t>XML input containing a reference to an external entity is processed by a weakly configured XML parser</a:t>
            </a:r>
            <a:r>
              <a:rPr lang="en-US" dirty="0"/>
              <a:t>. This attack may lead to the disclosure of confidential data, denial of service, server side request forgery, port scanning from the perspective of the machine where the parser is located, and other system impacts.</a:t>
            </a:r>
            <a:endParaRPr lang="en-US" b="1" dirty="0"/>
          </a:p>
          <a:p>
            <a:endParaRPr lang="en-US" b="1" dirty="0"/>
          </a:p>
        </p:txBody>
      </p:sp>
    </p:spTree>
    <p:extLst>
      <p:ext uri="{BB962C8B-B14F-4D97-AF65-F5344CB8AC3E}">
        <p14:creationId xmlns:p14="http://schemas.microsoft.com/office/powerpoint/2010/main" val="165070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38</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5BDAA14F-6C9E-4FE2-AEB6-F8F765104917}"/>
              </a:ext>
            </a:extLst>
          </p:cNvPr>
          <p:cNvPicPr>
            <a:picLocks noChangeAspect="1"/>
          </p:cNvPicPr>
          <p:nvPr/>
        </p:nvPicPr>
        <p:blipFill>
          <a:blip r:embed="rId3"/>
          <a:stretch>
            <a:fillRect/>
          </a:stretch>
        </p:blipFill>
        <p:spPr>
          <a:xfrm>
            <a:off x="304800" y="1019904"/>
            <a:ext cx="8305800" cy="2476500"/>
          </a:xfrm>
          <a:prstGeom prst="rect">
            <a:avLst/>
          </a:prstGeom>
        </p:spPr>
      </p:pic>
    </p:spTree>
    <p:extLst>
      <p:ext uri="{BB962C8B-B14F-4D97-AF65-F5344CB8AC3E}">
        <p14:creationId xmlns:p14="http://schemas.microsoft.com/office/powerpoint/2010/main" val="2794116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39</a:t>
            </a:fld>
            <a:r>
              <a:rPr lang="en-US"/>
              <a:t> -</a:t>
            </a:r>
          </a:p>
        </p:txBody>
      </p:sp>
      <p:pic>
        <p:nvPicPr>
          <p:cNvPr id="4" name="Picture 3">
            <a:extLst>
              <a:ext uri="{FF2B5EF4-FFF2-40B4-BE49-F238E27FC236}">
                <a16:creationId xmlns:a16="http://schemas.microsoft.com/office/drawing/2014/main" id="{793454F0-7F09-4C04-ADFD-AFCEE526A5A8}"/>
              </a:ext>
            </a:extLst>
          </p:cNvPr>
          <p:cNvPicPr>
            <a:picLocks noChangeAspect="1"/>
          </p:cNvPicPr>
          <p:nvPr/>
        </p:nvPicPr>
        <p:blipFill>
          <a:blip r:embed="rId2"/>
          <a:stretch>
            <a:fillRect/>
          </a:stretch>
        </p:blipFill>
        <p:spPr>
          <a:xfrm>
            <a:off x="152400" y="762000"/>
            <a:ext cx="8839200" cy="4800600"/>
          </a:xfrm>
          <a:prstGeom prst="rect">
            <a:avLst/>
          </a:prstGeom>
        </p:spPr>
      </p:pic>
    </p:spTree>
    <p:extLst>
      <p:ext uri="{BB962C8B-B14F-4D97-AF65-F5344CB8AC3E}">
        <p14:creationId xmlns:p14="http://schemas.microsoft.com/office/powerpoint/2010/main" val="767944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Risk – Application Security Risks</a:t>
            </a:r>
            <a:br>
              <a:rPr lang="en-US" dirty="0"/>
            </a:br>
            <a:endParaRPr lang="en-US" dirty="0"/>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a:t>
            </a:fld>
            <a:r>
              <a:rPr lang="en-US"/>
              <a:t> -</a:t>
            </a:r>
          </a:p>
        </p:txBody>
      </p:sp>
      <p:pic>
        <p:nvPicPr>
          <p:cNvPr id="8" name="Picture 7">
            <a:extLst>
              <a:ext uri="{FF2B5EF4-FFF2-40B4-BE49-F238E27FC236}">
                <a16:creationId xmlns:a16="http://schemas.microsoft.com/office/drawing/2014/main" id="{1F770039-E068-4F06-9139-C0CD1316827D}"/>
              </a:ext>
            </a:extLst>
          </p:cNvPr>
          <p:cNvPicPr>
            <a:picLocks noChangeAspect="1"/>
          </p:cNvPicPr>
          <p:nvPr/>
        </p:nvPicPr>
        <p:blipFill>
          <a:blip r:embed="rId2"/>
          <a:stretch>
            <a:fillRect/>
          </a:stretch>
        </p:blipFill>
        <p:spPr>
          <a:xfrm>
            <a:off x="279950" y="1679487"/>
            <a:ext cx="7962901" cy="2110587"/>
          </a:xfrm>
          <a:prstGeom prst="rect">
            <a:avLst/>
          </a:prstGeom>
        </p:spPr>
      </p:pic>
      <p:sp>
        <p:nvSpPr>
          <p:cNvPr id="3" name="TextBox 2">
            <a:extLst>
              <a:ext uri="{FF2B5EF4-FFF2-40B4-BE49-F238E27FC236}">
                <a16:creationId xmlns:a16="http://schemas.microsoft.com/office/drawing/2014/main" id="{544E2CA8-DC57-4254-87CE-315823E4678A}"/>
              </a:ext>
            </a:extLst>
          </p:cNvPr>
          <p:cNvSpPr txBox="1"/>
          <p:nvPr/>
        </p:nvSpPr>
        <p:spPr>
          <a:xfrm>
            <a:off x="276637" y="756157"/>
            <a:ext cx="8600661" cy="923330"/>
          </a:xfrm>
          <a:prstGeom prst="rect">
            <a:avLst/>
          </a:prstGeom>
          <a:noFill/>
        </p:spPr>
        <p:txBody>
          <a:bodyPr wrap="square" rtlCol="0">
            <a:spAutoFit/>
          </a:bodyPr>
          <a:lstStyle/>
          <a:p>
            <a:r>
              <a:rPr lang="en-US" dirty="0"/>
              <a:t>Attackers can use many different paths through the application to do harm to your business or organizations. Each of these paths represents a risk that may, or may not, be serious enough to warrant attention.</a:t>
            </a:r>
          </a:p>
        </p:txBody>
      </p:sp>
      <p:sp>
        <p:nvSpPr>
          <p:cNvPr id="4" name="TextBox 3">
            <a:extLst>
              <a:ext uri="{FF2B5EF4-FFF2-40B4-BE49-F238E27FC236}">
                <a16:creationId xmlns:a16="http://schemas.microsoft.com/office/drawing/2014/main" id="{ECD2CBFB-99E2-4E24-9EB5-62F6DC7FDC18}"/>
              </a:ext>
            </a:extLst>
          </p:cNvPr>
          <p:cNvSpPr txBox="1"/>
          <p:nvPr/>
        </p:nvSpPr>
        <p:spPr>
          <a:xfrm>
            <a:off x="381001" y="3962400"/>
            <a:ext cx="8610599" cy="1754326"/>
          </a:xfrm>
          <a:prstGeom prst="rect">
            <a:avLst/>
          </a:prstGeom>
          <a:noFill/>
        </p:spPr>
        <p:txBody>
          <a:bodyPr wrap="square" rtlCol="0">
            <a:spAutoFit/>
          </a:bodyPr>
          <a:lstStyle/>
          <a:p>
            <a:r>
              <a:rPr lang="en-US" dirty="0"/>
              <a:t>Sometimes these paths are trivial to find and exploit, and sometimes they are extremely difficult. Similarly, the harm that is caused may be of no consequence, or it may put you out of business. To determine the risk to your organization, you can evaluate the likelihood associated with each threat agent, attack vector, and security weakness and combine it with an estimate of technical and business impact to your organization. Together, these factors determine your overall risk.</a:t>
            </a:r>
          </a:p>
        </p:txBody>
      </p:sp>
    </p:spTree>
    <p:extLst>
      <p:ext uri="{BB962C8B-B14F-4D97-AF65-F5344CB8AC3E}">
        <p14:creationId xmlns:p14="http://schemas.microsoft.com/office/powerpoint/2010/main" val="21649593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40</a:t>
            </a:fld>
            <a:r>
              <a:rPr lang="en-US"/>
              <a:t> -</a:t>
            </a:r>
          </a:p>
        </p:txBody>
      </p:sp>
      <p:pic>
        <p:nvPicPr>
          <p:cNvPr id="3" name="Picture 2">
            <a:extLst>
              <a:ext uri="{FF2B5EF4-FFF2-40B4-BE49-F238E27FC236}">
                <a16:creationId xmlns:a16="http://schemas.microsoft.com/office/drawing/2014/main" id="{2BC9AD29-B81D-45A0-A3CF-734692A23481}"/>
              </a:ext>
            </a:extLst>
          </p:cNvPr>
          <p:cNvPicPr>
            <a:picLocks noChangeAspect="1"/>
          </p:cNvPicPr>
          <p:nvPr/>
        </p:nvPicPr>
        <p:blipFill>
          <a:blip r:embed="rId2"/>
          <a:stretch>
            <a:fillRect/>
          </a:stretch>
        </p:blipFill>
        <p:spPr>
          <a:xfrm>
            <a:off x="152400" y="838200"/>
            <a:ext cx="8839200" cy="4572000"/>
          </a:xfrm>
          <a:prstGeom prst="rect">
            <a:avLst/>
          </a:prstGeom>
        </p:spPr>
      </p:pic>
    </p:spTree>
    <p:extLst>
      <p:ext uri="{BB962C8B-B14F-4D97-AF65-F5344CB8AC3E}">
        <p14:creationId xmlns:p14="http://schemas.microsoft.com/office/powerpoint/2010/main" val="4708069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685799"/>
            <a:ext cx="8839200" cy="1224871"/>
          </a:xfrm>
        </p:spPr>
        <p:txBody>
          <a:bodyPr/>
          <a:lstStyle/>
          <a:p>
            <a:r>
              <a:rPr lang="en-US" dirty="0"/>
              <a:t>XML Injection</a:t>
            </a:r>
          </a:p>
          <a:p>
            <a:r>
              <a:rPr lang="en-US" dirty="0"/>
              <a:t>Let's suppose there is a web application using an XML style communication in order to perform user registration. This is done by creating and adding a new &lt;user&gt; node in an </a:t>
            </a:r>
            <a:r>
              <a:rPr lang="en-US" dirty="0" err="1"/>
              <a:t>xmlDb</a:t>
            </a:r>
            <a:r>
              <a:rPr lang="en-US" dirty="0"/>
              <a:t> file.</a:t>
            </a:r>
          </a:p>
        </p:txBody>
      </p:sp>
      <p:sp>
        <p:nvSpPr>
          <p:cNvPr id="2" name="Title 1"/>
          <p:cNvSpPr>
            <a:spLocks noGrp="1"/>
          </p:cNvSpPr>
          <p:nvPr>
            <p:ph type="ctrTitle"/>
          </p:nvPr>
        </p:nvSpPr>
        <p:spPr/>
        <p:txBody>
          <a:bodyPr/>
          <a:lstStyle/>
          <a:p>
            <a:r>
              <a:rPr lang="en-US" dirty="0"/>
              <a:t>A4: 2017 – XML External Entities (XXE)</a:t>
            </a:r>
          </a:p>
        </p:txBody>
      </p:sp>
      <p:pic>
        <p:nvPicPr>
          <p:cNvPr id="7" name="Picture 6">
            <a:extLst>
              <a:ext uri="{FF2B5EF4-FFF2-40B4-BE49-F238E27FC236}">
                <a16:creationId xmlns:a16="http://schemas.microsoft.com/office/drawing/2014/main" id="{6BA036F5-A17F-43D6-BE35-C33452DE777A}"/>
              </a:ext>
            </a:extLst>
          </p:cNvPr>
          <p:cNvPicPr>
            <a:picLocks noChangeAspect="1"/>
          </p:cNvPicPr>
          <p:nvPr/>
        </p:nvPicPr>
        <p:blipFill>
          <a:blip r:embed="rId2"/>
          <a:stretch>
            <a:fillRect/>
          </a:stretch>
        </p:blipFill>
        <p:spPr>
          <a:xfrm>
            <a:off x="152400" y="2057400"/>
            <a:ext cx="4267200" cy="3265259"/>
          </a:xfrm>
          <a:prstGeom prst="rect">
            <a:avLst/>
          </a:prstGeom>
        </p:spPr>
      </p:pic>
      <p:sp>
        <p:nvSpPr>
          <p:cNvPr id="5" name="Text Placeholder 4"/>
          <p:cNvSpPr>
            <a:spLocks noGrp="1"/>
          </p:cNvSpPr>
          <p:nvPr>
            <p:ph type="body" sz="quarter" idx="11"/>
          </p:nvPr>
        </p:nvSpPr>
        <p:spPr>
          <a:xfrm>
            <a:off x="311426" y="1910671"/>
            <a:ext cx="8839200" cy="3048000"/>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pPr lvl="8"/>
            <a:r>
              <a:rPr lang="en-US" dirty="0"/>
              <a:t>&lt;</a:t>
            </a:r>
            <a:r>
              <a:rPr lang="en-US" dirty="0" err="1"/>
              <a:t>xsl:stylesheet</a:t>
            </a:r>
            <a:r>
              <a:rPr lang="en-US" dirty="0"/>
              <a:t> version="1.0"</a:t>
            </a:r>
            <a:br>
              <a:rPr lang="en-US" dirty="0"/>
            </a:br>
            <a:r>
              <a:rPr lang="en-US" dirty="0" err="1"/>
              <a:t>xmlns:xsl</a:t>
            </a:r>
            <a:r>
              <a:rPr lang="en-US" dirty="0"/>
              <a:t>="http://www.w3.org/1999/XSL/Transform"&gt;</a:t>
            </a:r>
          </a:p>
          <a:p>
            <a:pPr lvl="8"/>
            <a:endParaRPr lang="en-US" dirty="0"/>
          </a:p>
          <a:p>
            <a:endParaRPr lang="en-US" dirty="0"/>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41</a:t>
            </a:fld>
            <a:r>
              <a:rPr lang="en-US"/>
              <a:t> -</a:t>
            </a:r>
          </a:p>
        </p:txBody>
      </p:sp>
      <p:sp>
        <p:nvSpPr>
          <p:cNvPr id="3" name="Rectangle 2">
            <a:extLst>
              <a:ext uri="{FF2B5EF4-FFF2-40B4-BE49-F238E27FC236}">
                <a16:creationId xmlns:a16="http://schemas.microsoft.com/office/drawing/2014/main" id="{1582387A-1F57-44CE-A479-19BA0FA5F45D}"/>
              </a:ext>
            </a:extLst>
          </p:cNvPr>
          <p:cNvSpPr/>
          <p:nvPr/>
        </p:nvSpPr>
        <p:spPr>
          <a:xfrm>
            <a:off x="4499113" y="1998210"/>
            <a:ext cx="4572000" cy="1477328"/>
          </a:xfrm>
          <a:prstGeom prst="rect">
            <a:avLst/>
          </a:prstGeom>
        </p:spPr>
        <p:txBody>
          <a:bodyPr>
            <a:spAutoFit/>
          </a:bodyPr>
          <a:lstStyle/>
          <a:p>
            <a:r>
              <a:rPr lang="en-US" b="1" dirty="0">
                <a:solidFill>
                  <a:srgbClr val="000000"/>
                </a:solidFill>
                <a:latin typeface="Arial" panose="020B0604020202020204" pitchFamily="34" charset="0"/>
              </a:rPr>
              <a:t>Discovery</a:t>
            </a:r>
          </a:p>
          <a:p>
            <a:r>
              <a:rPr lang="en-US" dirty="0">
                <a:solidFill>
                  <a:srgbClr val="252525"/>
                </a:solidFill>
                <a:latin typeface="Arial" panose="020B0604020202020204" pitchFamily="34" charset="0"/>
              </a:rPr>
              <a:t>The first step in order to test an application for the presence of a XML Injection vulnerability consists of trying to insert XML metacharacters (‘ “ &lt; &gt; &lt;!--/--&gt; &amp;)</a:t>
            </a:r>
            <a:endParaRPr lang="en-US" b="0" i="0" dirty="0">
              <a:solidFill>
                <a:srgbClr val="252525"/>
              </a:solidFill>
              <a:effectLst/>
              <a:latin typeface="Arial" panose="020B0604020202020204" pitchFamily="34" charset="0"/>
            </a:endParaRPr>
          </a:p>
        </p:txBody>
      </p:sp>
    </p:spTree>
    <p:extLst>
      <p:ext uri="{BB962C8B-B14F-4D97-AF65-F5344CB8AC3E}">
        <p14:creationId xmlns:p14="http://schemas.microsoft.com/office/powerpoint/2010/main" val="2091359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685799"/>
            <a:ext cx="8839200" cy="5105401"/>
          </a:xfrm>
        </p:spPr>
        <p:txBody>
          <a:bodyPr/>
          <a:lstStyle/>
          <a:p>
            <a:r>
              <a:rPr lang="en-US" dirty="0"/>
              <a:t>XML Entity</a:t>
            </a:r>
          </a:p>
          <a:p>
            <a:endParaRPr lang="en-US" dirty="0"/>
          </a:p>
          <a:p>
            <a:r>
              <a:rPr lang="en-US" dirty="0"/>
              <a:t>An </a:t>
            </a:r>
            <a:r>
              <a:rPr lang="en-US" i="1" dirty="0"/>
              <a:t>XML External Entity</a:t>
            </a:r>
            <a:r>
              <a:rPr lang="en-US" dirty="0"/>
              <a:t> attack is a type of attack against an application that parses XML input. This attack occurs when </a:t>
            </a:r>
            <a:r>
              <a:rPr lang="en-US" b="1" dirty="0"/>
              <a:t>XML input containing a reference to an external entity is processed by a weakly configured XML parser</a:t>
            </a:r>
            <a:r>
              <a:rPr lang="en-US" dirty="0"/>
              <a:t>. This attack may lead to the disclosure of confidential data, denial of service, server side request forgery, port scanning from the perspective of the machine where the parser is located, and other system impacts.</a:t>
            </a:r>
          </a:p>
          <a:p>
            <a:endParaRPr lang="en-US" dirty="0"/>
          </a:p>
          <a:p>
            <a:r>
              <a:rPr lang="en-US" dirty="0"/>
              <a:t>The </a:t>
            </a:r>
            <a:r>
              <a:rPr lang="en-US" dirty="0">
                <a:hlinkClick r:id="rId2"/>
              </a:rPr>
              <a:t>XML 1.0 standard</a:t>
            </a:r>
            <a:r>
              <a:rPr lang="en-US" dirty="0"/>
              <a:t> defines the structure of an XML document. The standard defines a concept called an entity, which is a storage unit of some type. There are a few different types of entities, </a:t>
            </a:r>
            <a:r>
              <a:rPr lang="en-US" dirty="0">
                <a:hlinkClick r:id="rId3"/>
              </a:rPr>
              <a:t>external general/parameter parsed entity</a:t>
            </a:r>
            <a:r>
              <a:rPr lang="en-US" dirty="0"/>
              <a:t> often shortened to </a:t>
            </a:r>
            <a:r>
              <a:rPr lang="en-US" b="1" dirty="0"/>
              <a:t>external entity</a:t>
            </a:r>
            <a:r>
              <a:rPr lang="en-US" dirty="0"/>
              <a:t>, that can access local or remote content via a declared system identifier. The system identifier is assumed to be a URI that can be dereferenced (accessed) by the XML processor when processing the entity. The XML processor then replaces occurrences of the named external entity with the contents dereferenced by the system identifier. If the system identifier contains tainted data and the XML processor dereferences this tainted data, the XML processor may disclose confidential information normally not accessible by the application. Similar attack vectors apply the usage of </a:t>
            </a:r>
            <a:r>
              <a:rPr lang="en-US" b="1" dirty="0"/>
              <a:t>external DTDs, external stylesheets, external schemas, etc</a:t>
            </a:r>
            <a:r>
              <a:rPr lang="en-US" dirty="0"/>
              <a:t>. which, when included, allow similar external resource inclusion style attacks.</a:t>
            </a:r>
          </a:p>
        </p:txBody>
      </p:sp>
      <p:sp>
        <p:nvSpPr>
          <p:cNvPr id="2" name="Title 1"/>
          <p:cNvSpPr>
            <a:spLocks noGrp="1"/>
          </p:cNvSpPr>
          <p:nvPr>
            <p:ph type="ctrTitle"/>
          </p:nvPr>
        </p:nvSpPr>
        <p:spPr/>
        <p:txBody>
          <a:bodyPr/>
          <a:lstStyle/>
          <a:p>
            <a:r>
              <a:rPr lang="en-US" dirty="0"/>
              <a:t>A4: 2017 – XML External Entities (XXE)</a:t>
            </a:r>
          </a:p>
        </p:txBody>
      </p:sp>
      <p:sp>
        <p:nvSpPr>
          <p:cNvPr id="5" name="Text Placeholder 4"/>
          <p:cNvSpPr>
            <a:spLocks noGrp="1"/>
          </p:cNvSpPr>
          <p:nvPr>
            <p:ph type="body" sz="quarter" idx="11"/>
          </p:nvPr>
        </p:nvSpPr>
        <p:spPr>
          <a:xfrm>
            <a:off x="152400" y="1066800"/>
            <a:ext cx="8998226" cy="3891871"/>
          </a:xfrm>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42</a:t>
            </a:fld>
            <a:r>
              <a:rPr lang="en-US"/>
              <a:t> -</a:t>
            </a:r>
          </a:p>
        </p:txBody>
      </p:sp>
    </p:spTree>
    <p:extLst>
      <p:ext uri="{BB962C8B-B14F-4D97-AF65-F5344CB8AC3E}">
        <p14:creationId xmlns:p14="http://schemas.microsoft.com/office/powerpoint/2010/main" val="410780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685799"/>
            <a:ext cx="8839200" cy="5105401"/>
          </a:xfrm>
        </p:spPr>
        <p:txBody>
          <a:bodyPr/>
          <a:lstStyle/>
          <a:p>
            <a:endParaRPr lang="en-US" dirty="0"/>
          </a:p>
          <a:p>
            <a:r>
              <a:rPr lang="en-US" dirty="0"/>
              <a:t>Attacks can include disclosing local files, which may contain sensitive data such as passwords or private user data, using file: schemes or relative paths in the system identifier. Since the attack occurs relative to the application processing the XML document, an attacker may use this trusted application to pivot to other internal systems, possibly disclosing other internal content via http(s) requests or launching a </a:t>
            </a:r>
            <a:r>
              <a:rPr lang="en-US" dirty="0">
                <a:hlinkClick r:id="rId2" tooltip="CSRF"/>
              </a:rPr>
              <a:t>CSRF</a:t>
            </a:r>
            <a:r>
              <a:rPr lang="en-US" dirty="0"/>
              <a:t> attack to any unprotected internal services. In some situations, an XML processor library that is vulnerable to client-side memory corruption issues may be exploited by dereferencing a malicious URI, possibly allowing arbitrary code execution under the application account. Other attacks can access local resources that may not stop returning data, possibly impacting application availability if too many threads or processes are not released.</a:t>
            </a:r>
          </a:p>
          <a:p>
            <a:endParaRPr lang="en-US" dirty="0"/>
          </a:p>
          <a:p>
            <a:r>
              <a:rPr lang="en-US" b="1" dirty="0"/>
              <a:t>Risk Factors</a:t>
            </a:r>
          </a:p>
          <a:p>
            <a:pPr marL="285750" indent="-285750">
              <a:buFont typeface="Wingdings" panose="05000000000000000000" pitchFamily="2" charset="2"/>
              <a:buChar char="Ø"/>
            </a:pPr>
            <a:r>
              <a:rPr lang="en-US" dirty="0"/>
              <a:t>The application parses XML documents.</a:t>
            </a:r>
          </a:p>
          <a:p>
            <a:pPr marL="285750" indent="-285750">
              <a:buFont typeface="Wingdings" panose="05000000000000000000" pitchFamily="2" charset="2"/>
              <a:buChar char="Ø"/>
            </a:pPr>
            <a:r>
              <a:rPr lang="en-US" dirty="0"/>
              <a:t>Tainted data is allowed within the system identifier portion of the entity, within the </a:t>
            </a:r>
            <a:r>
              <a:rPr lang="en-US" dirty="0">
                <a:hlinkClick r:id="rId3"/>
              </a:rPr>
              <a:t>document type declaration</a:t>
            </a:r>
            <a:r>
              <a:rPr lang="en-US" dirty="0"/>
              <a:t> (DTD).</a:t>
            </a:r>
          </a:p>
          <a:p>
            <a:pPr marL="285750" indent="-285750">
              <a:buFont typeface="Wingdings" panose="05000000000000000000" pitchFamily="2" charset="2"/>
              <a:buChar char="Ø"/>
            </a:pPr>
            <a:r>
              <a:rPr lang="en-US" dirty="0"/>
              <a:t>The XML processor is configured to validate and process the DTD.</a:t>
            </a:r>
          </a:p>
          <a:p>
            <a:pPr marL="285750" indent="-285750">
              <a:buFont typeface="Wingdings" panose="05000000000000000000" pitchFamily="2" charset="2"/>
              <a:buChar char="Ø"/>
            </a:pPr>
            <a:r>
              <a:rPr lang="en-US" dirty="0"/>
              <a:t>The XML processor is configured to resolve external entities within the DTD.</a:t>
            </a:r>
          </a:p>
          <a:p>
            <a:endParaRPr lang="en-US" dirty="0"/>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43</a:t>
            </a:fld>
            <a:r>
              <a:rPr lang="en-US"/>
              <a:t> -</a:t>
            </a:r>
          </a:p>
        </p:txBody>
      </p:sp>
    </p:spTree>
    <p:extLst>
      <p:ext uri="{BB962C8B-B14F-4D97-AF65-F5344CB8AC3E}">
        <p14:creationId xmlns:p14="http://schemas.microsoft.com/office/powerpoint/2010/main" val="1741209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B26622-FC13-4711-8BAF-8FB884C13853}"/>
              </a:ext>
            </a:extLst>
          </p:cNvPr>
          <p:cNvPicPr>
            <a:picLocks noChangeAspect="1"/>
          </p:cNvPicPr>
          <p:nvPr/>
        </p:nvPicPr>
        <p:blipFill>
          <a:blip r:embed="rId2"/>
          <a:stretch>
            <a:fillRect/>
          </a:stretch>
        </p:blipFill>
        <p:spPr>
          <a:xfrm>
            <a:off x="457200" y="1207859"/>
            <a:ext cx="8534400" cy="4116616"/>
          </a:xfrm>
          <a:prstGeom prst="rect">
            <a:avLst/>
          </a:prstGeom>
        </p:spPr>
      </p:pic>
      <p:sp>
        <p:nvSpPr>
          <p:cNvPr id="4" name="Text Placeholder 3"/>
          <p:cNvSpPr>
            <a:spLocks noGrp="1"/>
          </p:cNvSpPr>
          <p:nvPr>
            <p:ph type="body" sz="quarter" idx="10"/>
          </p:nvPr>
        </p:nvSpPr>
        <p:spPr>
          <a:xfrm>
            <a:off x="152400" y="838200"/>
            <a:ext cx="8839200" cy="4979504"/>
          </a:xfrm>
        </p:spPr>
        <p:txBody>
          <a:bodyPr/>
          <a:lstStyle/>
          <a:p>
            <a:endParaRPr lang="en-US" dirty="0"/>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44</a:t>
            </a:fld>
            <a:r>
              <a:rPr lang="en-US"/>
              <a:t> -</a:t>
            </a:r>
          </a:p>
        </p:txBody>
      </p:sp>
    </p:spTree>
    <p:extLst>
      <p:ext uri="{BB962C8B-B14F-4D97-AF65-F5344CB8AC3E}">
        <p14:creationId xmlns:p14="http://schemas.microsoft.com/office/powerpoint/2010/main" val="19599093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838200"/>
            <a:ext cx="8839200" cy="4953000"/>
          </a:xfrm>
        </p:spPr>
        <p:txBody>
          <a:bodyPr/>
          <a:lstStyle/>
          <a:p>
            <a:r>
              <a:rPr lang="en-US" b="1" dirty="0"/>
              <a:t>Prevention techniques </a:t>
            </a:r>
          </a:p>
          <a:p>
            <a:endParaRPr lang="en-US" dirty="0"/>
          </a:p>
          <a:p>
            <a:r>
              <a:rPr lang="en-US" b="1" dirty="0"/>
              <a:t>General Guidance</a:t>
            </a:r>
          </a:p>
          <a:p>
            <a:r>
              <a:rPr lang="en-US" dirty="0"/>
              <a:t>The safest way to prevent XXE is always to disable DTDs (External Entities) completely. Depending on the parser, the method </a:t>
            </a:r>
          </a:p>
          <a:p>
            <a:r>
              <a:rPr lang="en-US" dirty="0"/>
              <a:t>should be similar to the following:</a:t>
            </a:r>
          </a:p>
          <a:p>
            <a:endParaRPr lang="en-US" dirty="0"/>
          </a:p>
          <a:p>
            <a:r>
              <a:rPr lang="en-US" b="1" dirty="0" err="1"/>
              <a:t>factory.setFeature</a:t>
            </a:r>
            <a:r>
              <a:rPr lang="en-US" b="1" dirty="0"/>
              <a:t>("http://apache.org/xml/features/disallow-doctype-</a:t>
            </a:r>
            <a:r>
              <a:rPr lang="en-US" b="1" dirty="0" err="1"/>
              <a:t>decl</a:t>
            </a:r>
            <a:r>
              <a:rPr lang="en-US" b="1" dirty="0"/>
              <a:t>", true);</a:t>
            </a:r>
          </a:p>
          <a:p>
            <a:r>
              <a:rPr lang="en-US" dirty="0"/>
              <a:t>Disabling DTDs also makes the parser secure against denial of services (DOS) attacks such as Billion Laughs. </a:t>
            </a:r>
          </a:p>
          <a:p>
            <a:r>
              <a:rPr lang="en-US" dirty="0"/>
              <a:t>If it is not possible to disable DTDs completely, then external entities and external document type declarations must be </a:t>
            </a:r>
          </a:p>
          <a:p>
            <a:r>
              <a:rPr lang="en-US" dirty="0"/>
              <a:t>disabled in the way that’s specific to each parser.</a:t>
            </a:r>
          </a:p>
          <a:p>
            <a:endParaRPr lang="en-US" dirty="0"/>
          </a:p>
          <a:p>
            <a:r>
              <a:rPr lang="en-US" dirty="0"/>
              <a:t>Detailed XXE Prevention guidance for a number of languages and commonly used XML parsers in those languages is provided below.</a:t>
            </a:r>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45</a:t>
            </a:fld>
            <a:r>
              <a:rPr lang="en-US"/>
              <a:t> -</a:t>
            </a:r>
          </a:p>
        </p:txBody>
      </p:sp>
    </p:spTree>
    <p:extLst>
      <p:ext uri="{BB962C8B-B14F-4D97-AF65-F5344CB8AC3E}">
        <p14:creationId xmlns:p14="http://schemas.microsoft.com/office/powerpoint/2010/main" val="745480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838200"/>
            <a:ext cx="8839200" cy="4953000"/>
          </a:xfrm>
        </p:spPr>
        <p:txBody>
          <a:bodyPr/>
          <a:lstStyle/>
          <a:p>
            <a:r>
              <a:rPr lang="en-US" dirty="0"/>
              <a:t>Prevention techniques </a:t>
            </a:r>
          </a:p>
          <a:p>
            <a:r>
              <a:rPr lang="en-US" b="1" dirty="0"/>
              <a:t>In C/C++</a:t>
            </a:r>
          </a:p>
          <a:p>
            <a:endParaRPr lang="en-US" b="1" dirty="0"/>
          </a:p>
          <a:p>
            <a:r>
              <a:rPr lang="en-US" b="1" dirty="0" err="1"/>
              <a:t>libxerces</a:t>
            </a:r>
            <a:r>
              <a:rPr lang="en-US" b="1" dirty="0"/>
              <a:t>-c</a:t>
            </a:r>
          </a:p>
          <a:p>
            <a:r>
              <a:rPr lang="en-US" dirty="0"/>
              <a:t>Use of </a:t>
            </a:r>
            <a:r>
              <a:rPr lang="en-US" dirty="0" err="1"/>
              <a:t>XercesDOMParser</a:t>
            </a:r>
            <a:r>
              <a:rPr lang="en-US" dirty="0"/>
              <a:t> do this to prevent XXE:</a:t>
            </a:r>
          </a:p>
          <a:p>
            <a:endParaRPr lang="en-US" dirty="0"/>
          </a:p>
          <a:p>
            <a:r>
              <a:rPr lang="en-US" dirty="0" err="1"/>
              <a:t>XercesDOMParser</a:t>
            </a:r>
            <a:r>
              <a:rPr lang="en-US" dirty="0"/>
              <a:t> *parser = new </a:t>
            </a:r>
            <a:r>
              <a:rPr lang="en-US" dirty="0" err="1"/>
              <a:t>XercesDOMParser</a:t>
            </a:r>
            <a:r>
              <a:rPr lang="en-US" dirty="0"/>
              <a:t>;</a:t>
            </a:r>
          </a:p>
          <a:p>
            <a:r>
              <a:rPr lang="en-US" dirty="0"/>
              <a:t>parser-&gt;</a:t>
            </a:r>
            <a:r>
              <a:rPr lang="en-US" dirty="0" err="1"/>
              <a:t>setCreateEntityReferenceNodes</a:t>
            </a:r>
            <a:r>
              <a:rPr lang="en-US" dirty="0"/>
              <a:t>(false);</a:t>
            </a:r>
          </a:p>
          <a:p>
            <a:endParaRPr lang="en-US" dirty="0"/>
          </a:p>
          <a:p>
            <a:r>
              <a:rPr lang="en-US" dirty="0" err="1"/>
              <a:t>SAXParser</a:t>
            </a:r>
            <a:r>
              <a:rPr lang="en-US" dirty="0"/>
              <a:t>* parser = new </a:t>
            </a:r>
            <a:r>
              <a:rPr lang="en-US" dirty="0" err="1"/>
              <a:t>SAXParser</a:t>
            </a:r>
            <a:r>
              <a:rPr lang="en-US" dirty="0"/>
              <a:t>;</a:t>
            </a:r>
          </a:p>
          <a:p>
            <a:r>
              <a:rPr lang="en-US" dirty="0"/>
              <a:t>parser-&gt;</a:t>
            </a:r>
            <a:r>
              <a:rPr lang="en-US" dirty="0" err="1"/>
              <a:t>setDisableDefaultEntityResolution</a:t>
            </a:r>
            <a:r>
              <a:rPr lang="en-US" dirty="0"/>
              <a:t>(true);</a:t>
            </a:r>
          </a:p>
          <a:p>
            <a:endParaRPr lang="en-US" dirty="0"/>
          </a:p>
          <a:p>
            <a:r>
              <a:rPr lang="en-US" dirty="0"/>
              <a:t>SAX2XMLReader* reader = </a:t>
            </a:r>
            <a:r>
              <a:rPr lang="en-US" dirty="0" err="1"/>
              <a:t>XMLReaderFactory</a:t>
            </a:r>
            <a:r>
              <a:rPr lang="en-US" dirty="0"/>
              <a:t>::</a:t>
            </a:r>
            <a:r>
              <a:rPr lang="en-US" dirty="0" err="1"/>
              <a:t>createXMLReader</a:t>
            </a:r>
            <a:r>
              <a:rPr lang="en-US" dirty="0"/>
              <a:t>();</a:t>
            </a:r>
          </a:p>
          <a:p>
            <a:r>
              <a:rPr lang="en-US" dirty="0"/>
              <a:t>parser-&gt;</a:t>
            </a:r>
            <a:r>
              <a:rPr lang="en-US" dirty="0" err="1"/>
              <a:t>setFeature</a:t>
            </a:r>
            <a:r>
              <a:rPr lang="en-US" dirty="0"/>
              <a:t>(</a:t>
            </a:r>
            <a:r>
              <a:rPr lang="en-US" dirty="0" err="1"/>
              <a:t>XMLUni</a:t>
            </a:r>
            <a:r>
              <a:rPr lang="en-US" dirty="0"/>
              <a:t>::</a:t>
            </a:r>
            <a:r>
              <a:rPr lang="en-US" dirty="0" err="1"/>
              <a:t>fgXercesDisableDefaultEntityResolution</a:t>
            </a:r>
            <a:r>
              <a:rPr lang="en-US" dirty="0"/>
              <a:t>, true);</a:t>
            </a:r>
          </a:p>
          <a:p>
            <a:endParaRPr lang="en-US" dirty="0"/>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46</a:t>
            </a:fld>
            <a:r>
              <a:rPr lang="en-US"/>
              <a:t> -</a:t>
            </a:r>
          </a:p>
        </p:txBody>
      </p:sp>
    </p:spTree>
    <p:extLst>
      <p:ext uri="{BB962C8B-B14F-4D97-AF65-F5344CB8AC3E}">
        <p14:creationId xmlns:p14="http://schemas.microsoft.com/office/powerpoint/2010/main" val="19664712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838200"/>
            <a:ext cx="8839200" cy="4953000"/>
          </a:xfrm>
        </p:spPr>
        <p:txBody>
          <a:bodyPr/>
          <a:lstStyle/>
          <a:p>
            <a:r>
              <a:rPr lang="en-US" dirty="0"/>
              <a:t>Prevention techniques </a:t>
            </a:r>
          </a:p>
          <a:p>
            <a:r>
              <a:rPr lang="en-US" dirty="0"/>
              <a:t>Java: Based on nature of parser used (DOM, SAX, </a:t>
            </a:r>
            <a:r>
              <a:rPr lang="en-US" dirty="0" err="1"/>
              <a:t>Stax</a:t>
            </a:r>
            <a:r>
              <a:rPr lang="en-US" dirty="0"/>
              <a:t>, </a:t>
            </a:r>
            <a:r>
              <a:rPr lang="en-US" dirty="0" err="1"/>
              <a:t>etc</a:t>
            </a:r>
            <a:r>
              <a:rPr lang="en-US" dirty="0"/>
              <a:t>) method will be changed bit based on parse configuration</a:t>
            </a:r>
          </a:p>
          <a:p>
            <a:endParaRPr lang="en-US" dirty="0"/>
          </a:p>
          <a:p>
            <a:r>
              <a:rPr lang="en-US" dirty="0" err="1"/>
              <a:t>DocumentBuilderFactory</a:t>
            </a:r>
            <a:r>
              <a:rPr lang="en-US" dirty="0"/>
              <a:t> </a:t>
            </a:r>
            <a:r>
              <a:rPr lang="en-US" dirty="0" err="1"/>
              <a:t>dbf</a:t>
            </a:r>
            <a:r>
              <a:rPr lang="en-US" dirty="0"/>
              <a:t> = </a:t>
            </a:r>
            <a:r>
              <a:rPr lang="en-US" dirty="0" err="1"/>
              <a:t>DocumentBuilderFactory.newInstance</a:t>
            </a:r>
            <a:r>
              <a:rPr lang="en-US" dirty="0"/>
              <a:t>();</a:t>
            </a:r>
          </a:p>
          <a:p>
            <a:r>
              <a:rPr lang="en-US" dirty="0"/>
              <a:t>     String FEATURE = null;</a:t>
            </a:r>
          </a:p>
          <a:p>
            <a:r>
              <a:rPr lang="en-US" dirty="0"/>
              <a:t>     try {</a:t>
            </a:r>
          </a:p>
          <a:p>
            <a:r>
              <a:rPr lang="en-US" dirty="0"/>
              <a:t>       // </a:t>
            </a:r>
            <a:r>
              <a:rPr lang="en-US" b="1" dirty="0"/>
              <a:t>This is the PRIMARY defense. If DTDs (doctypes) are disallowed, almost all XML entity attacks are prevented</a:t>
            </a:r>
          </a:p>
          <a:p>
            <a:r>
              <a:rPr lang="en-US" dirty="0"/>
              <a:t>       // </a:t>
            </a:r>
            <a:r>
              <a:rPr lang="en-US" b="1" dirty="0"/>
              <a:t>Xerces 2 only - http://xerces.apache.org/xerces2-j/features.html#disallow-doctype-decl</a:t>
            </a:r>
          </a:p>
          <a:p>
            <a:r>
              <a:rPr lang="en-US" b="1" dirty="0"/>
              <a:t>       FEATURE = "http://apache.org/xml/features/disallow-doctype-</a:t>
            </a:r>
            <a:r>
              <a:rPr lang="en-US" b="1" dirty="0" err="1"/>
              <a:t>decl</a:t>
            </a:r>
            <a:r>
              <a:rPr lang="en-US" b="1" dirty="0"/>
              <a:t>";</a:t>
            </a:r>
          </a:p>
          <a:p>
            <a:r>
              <a:rPr lang="en-US" dirty="0"/>
              <a:t>       </a:t>
            </a:r>
            <a:r>
              <a:rPr lang="en-US" dirty="0" err="1"/>
              <a:t>dbf.setFeature</a:t>
            </a:r>
            <a:r>
              <a:rPr lang="en-US" dirty="0"/>
              <a:t>(FEATURE, true);</a:t>
            </a:r>
          </a:p>
          <a:p>
            <a:r>
              <a:rPr lang="en-US" dirty="0"/>
              <a:t> </a:t>
            </a:r>
          </a:p>
          <a:p>
            <a:r>
              <a:rPr lang="en-US" dirty="0"/>
              <a:t>       </a:t>
            </a:r>
            <a:r>
              <a:rPr lang="en-US" b="1" dirty="0"/>
              <a:t>// If you can't completely disable DTDs, then at least do the following:</a:t>
            </a:r>
          </a:p>
          <a:p>
            <a:r>
              <a:rPr lang="en-US" b="1" dirty="0"/>
              <a:t>       // Xerces 1 - http://xerces.apache.org/xerces-j/features.html#external-general-entities</a:t>
            </a:r>
          </a:p>
          <a:p>
            <a:r>
              <a:rPr lang="en-US" b="1" dirty="0"/>
              <a:t>       // Xerces 2 - http://xerces.apache.org/xerces2-j/features.html#external-general-entities</a:t>
            </a:r>
          </a:p>
          <a:p>
            <a:r>
              <a:rPr lang="en-US" b="1" dirty="0"/>
              <a:t>       // JDK7+ - http://xml.org/sax/features/external-general-entities    </a:t>
            </a:r>
          </a:p>
          <a:p>
            <a:r>
              <a:rPr lang="en-US" b="1" dirty="0"/>
              <a:t>       FEATURE = "http://xml.org/sax/features/external-general-entities";</a:t>
            </a:r>
          </a:p>
          <a:p>
            <a:r>
              <a:rPr lang="en-US" dirty="0"/>
              <a:t>       </a:t>
            </a:r>
            <a:r>
              <a:rPr lang="en-US" dirty="0" err="1"/>
              <a:t>dbf.setFeature</a:t>
            </a:r>
            <a:r>
              <a:rPr lang="en-US" dirty="0"/>
              <a:t>(FEATURE, false);</a:t>
            </a:r>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47</a:t>
            </a:fld>
            <a:r>
              <a:rPr lang="en-US"/>
              <a:t> -</a:t>
            </a:r>
          </a:p>
        </p:txBody>
      </p:sp>
    </p:spTree>
    <p:extLst>
      <p:ext uri="{BB962C8B-B14F-4D97-AF65-F5344CB8AC3E}">
        <p14:creationId xmlns:p14="http://schemas.microsoft.com/office/powerpoint/2010/main" val="2706733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2400" y="838200"/>
            <a:ext cx="8839200" cy="4953000"/>
          </a:xfrm>
        </p:spPr>
        <p:txBody>
          <a:bodyPr/>
          <a:lstStyle/>
          <a:p>
            <a:r>
              <a:rPr lang="en-US" dirty="0"/>
              <a:t>Prevention techniques </a:t>
            </a:r>
          </a:p>
          <a:p>
            <a:r>
              <a:rPr lang="en-US" dirty="0"/>
              <a:t>Java: Based on nature of parser used (DOM, SAX, </a:t>
            </a:r>
            <a:r>
              <a:rPr lang="en-US" dirty="0" err="1"/>
              <a:t>Stax</a:t>
            </a:r>
            <a:r>
              <a:rPr lang="en-US" dirty="0"/>
              <a:t>, </a:t>
            </a:r>
            <a:r>
              <a:rPr lang="en-US" dirty="0" err="1"/>
              <a:t>etc</a:t>
            </a:r>
            <a:r>
              <a:rPr lang="en-US" dirty="0"/>
              <a:t>) method will be changed bit based on parse configuration</a:t>
            </a:r>
          </a:p>
          <a:p>
            <a:endParaRPr lang="en-US" dirty="0"/>
          </a:p>
          <a:p>
            <a:r>
              <a:rPr lang="en-US" dirty="0"/>
              <a:t>    </a:t>
            </a:r>
            <a:r>
              <a:rPr lang="en-US" b="1" dirty="0"/>
              <a:t>// Xerces 1 - http://xerces.apache.org/xerces-j/features.html#external-parameter-entities</a:t>
            </a:r>
          </a:p>
          <a:p>
            <a:r>
              <a:rPr lang="en-US" b="1" dirty="0"/>
              <a:t>       // Xerces 2 - http://xerces.apache.org/xerces2-j/features.html#external-parameter-entities</a:t>
            </a:r>
          </a:p>
          <a:p>
            <a:r>
              <a:rPr lang="en-US" b="1" dirty="0"/>
              <a:t>       // JDK7+ - http://xml.org/sax/features/external-parameter-entities    </a:t>
            </a:r>
          </a:p>
          <a:p>
            <a:r>
              <a:rPr lang="en-US" b="1" dirty="0"/>
              <a:t>       FEATURE = "http://xml.org/sax/features/external-parameter-entities";</a:t>
            </a:r>
          </a:p>
          <a:p>
            <a:r>
              <a:rPr lang="en-US" dirty="0"/>
              <a:t>       </a:t>
            </a:r>
            <a:r>
              <a:rPr lang="en-US" dirty="0" err="1"/>
              <a:t>dbf.setFeature</a:t>
            </a:r>
            <a:r>
              <a:rPr lang="en-US" dirty="0"/>
              <a:t>(FEATURE, false);</a:t>
            </a:r>
          </a:p>
          <a:p>
            <a:r>
              <a:rPr lang="en-US" dirty="0"/>
              <a:t> </a:t>
            </a:r>
          </a:p>
          <a:p>
            <a:r>
              <a:rPr lang="en-US" dirty="0"/>
              <a:t>       // Disable external DTDs as well</a:t>
            </a:r>
          </a:p>
          <a:p>
            <a:r>
              <a:rPr lang="en-US" dirty="0"/>
              <a:t>       </a:t>
            </a:r>
            <a:r>
              <a:rPr lang="en-US" b="1" dirty="0"/>
              <a:t>FEATURE = "http://apache.org/xml/features/nonvalidating/load-external-</a:t>
            </a:r>
            <a:r>
              <a:rPr lang="en-US" b="1" dirty="0" err="1"/>
              <a:t>dtd</a:t>
            </a:r>
            <a:r>
              <a:rPr lang="en-US" b="1" dirty="0"/>
              <a:t>";</a:t>
            </a:r>
          </a:p>
          <a:p>
            <a:r>
              <a:rPr lang="en-US" dirty="0"/>
              <a:t>       </a:t>
            </a:r>
            <a:r>
              <a:rPr lang="en-US" dirty="0" err="1"/>
              <a:t>dbf.setFeature</a:t>
            </a:r>
            <a:r>
              <a:rPr lang="en-US" dirty="0"/>
              <a:t>(FEATURE, false);</a:t>
            </a:r>
          </a:p>
          <a:p>
            <a:r>
              <a:rPr lang="en-US" dirty="0"/>
              <a:t> </a:t>
            </a:r>
          </a:p>
          <a:p>
            <a:r>
              <a:rPr lang="en-US" dirty="0"/>
              <a:t>       // and these as well, per Timothy Morgan's 2014 paper: "XML Schema, DTD, and Entity Attacks"</a:t>
            </a:r>
          </a:p>
          <a:p>
            <a:r>
              <a:rPr lang="en-US" dirty="0"/>
              <a:t>       </a:t>
            </a:r>
            <a:r>
              <a:rPr lang="en-US" dirty="0" err="1"/>
              <a:t>dbf.setXIncludeAware</a:t>
            </a:r>
            <a:r>
              <a:rPr lang="en-US" dirty="0"/>
              <a:t>(false);</a:t>
            </a:r>
          </a:p>
          <a:p>
            <a:r>
              <a:rPr lang="en-US" dirty="0"/>
              <a:t>       </a:t>
            </a:r>
            <a:r>
              <a:rPr lang="en-US" dirty="0" err="1"/>
              <a:t>dbf.setExpandEntityReferences</a:t>
            </a:r>
            <a:r>
              <a:rPr lang="en-US" dirty="0"/>
              <a:t>(false);</a:t>
            </a:r>
          </a:p>
        </p:txBody>
      </p:sp>
      <p:sp>
        <p:nvSpPr>
          <p:cNvPr id="2" name="Title 1"/>
          <p:cNvSpPr>
            <a:spLocks noGrp="1"/>
          </p:cNvSpPr>
          <p:nvPr>
            <p:ph type="ctrTitle"/>
          </p:nvPr>
        </p:nvSpPr>
        <p:spPr/>
        <p:txBody>
          <a:bodyPr/>
          <a:lstStyle/>
          <a:p>
            <a:r>
              <a:rPr lang="en-US" dirty="0"/>
              <a:t>A4: 2017 – XML External Entities (XXE)</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48</a:t>
            </a:fld>
            <a:r>
              <a:rPr lang="en-US"/>
              <a:t> -</a:t>
            </a:r>
          </a:p>
        </p:txBody>
      </p:sp>
    </p:spTree>
    <p:extLst>
      <p:ext uri="{BB962C8B-B14F-4D97-AF65-F5344CB8AC3E}">
        <p14:creationId xmlns:p14="http://schemas.microsoft.com/office/powerpoint/2010/main" val="32450360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A5: 2017 – Broken Access Control</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49</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19062" y="838200"/>
            <a:ext cx="8885125" cy="2585323"/>
          </a:xfrm>
          <a:prstGeom prst="rect">
            <a:avLst/>
          </a:prstGeom>
          <a:noFill/>
        </p:spPr>
        <p:txBody>
          <a:bodyPr wrap="none" rtlCol="0">
            <a:spAutoFit/>
          </a:bodyPr>
          <a:lstStyle/>
          <a:p>
            <a:r>
              <a:rPr lang="en-US" b="1" dirty="0"/>
              <a:t>What is Broken Access Control</a:t>
            </a:r>
          </a:p>
          <a:p>
            <a:endParaRPr lang="en-US" b="1" dirty="0"/>
          </a:p>
          <a:p>
            <a:r>
              <a:rPr lang="en-US" dirty="0"/>
              <a:t>Access control, sometimes called authorization, is how a web application grants access to </a:t>
            </a:r>
          </a:p>
          <a:p>
            <a:r>
              <a:rPr lang="en-US" dirty="0"/>
              <a:t>content and functions to some users and not others. These checks are performed after </a:t>
            </a:r>
          </a:p>
          <a:p>
            <a:r>
              <a:rPr lang="en-US" dirty="0"/>
              <a:t>authentication, and govern what ‘authorized’ users are allowed to do. Access control sounds </a:t>
            </a:r>
          </a:p>
          <a:p>
            <a:r>
              <a:rPr lang="en-US" dirty="0"/>
              <a:t>like a simple problem but is insidiously difficult to implement correctly. </a:t>
            </a:r>
          </a:p>
          <a:p>
            <a:r>
              <a:rPr lang="en-US" dirty="0"/>
              <a:t>A web application’s access control model is closely tied to the content and functions that the</a:t>
            </a:r>
          </a:p>
          <a:p>
            <a:r>
              <a:rPr lang="en-US" dirty="0"/>
              <a:t>site provides. In addition, the users may fall into a number of groups or roles with different</a:t>
            </a:r>
          </a:p>
          <a:p>
            <a:r>
              <a:rPr lang="en-US" dirty="0"/>
              <a:t>abilities or privileges.</a:t>
            </a:r>
            <a:endParaRPr lang="en-US" b="1" dirty="0"/>
          </a:p>
        </p:txBody>
      </p:sp>
    </p:spTree>
    <p:extLst>
      <p:ext uri="{BB962C8B-B14F-4D97-AF65-F5344CB8AC3E}">
        <p14:creationId xmlns:p14="http://schemas.microsoft.com/office/powerpoint/2010/main" val="1384177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Risk – Application Security Risks</a:t>
            </a:r>
            <a:br>
              <a:rPr lang="en-US" dirty="0"/>
            </a:br>
            <a:endParaRPr lang="en-US" dirty="0"/>
          </a:p>
        </p:txBody>
      </p:sp>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a:t>
            </a:fld>
            <a:r>
              <a:rPr lang="en-US"/>
              <a:t> -</a:t>
            </a:r>
          </a:p>
        </p:txBody>
      </p:sp>
      <p:sp>
        <p:nvSpPr>
          <p:cNvPr id="3" name="TextBox 2">
            <a:extLst>
              <a:ext uri="{FF2B5EF4-FFF2-40B4-BE49-F238E27FC236}">
                <a16:creationId xmlns:a16="http://schemas.microsoft.com/office/drawing/2014/main" id="{544E2CA8-DC57-4254-87CE-315823E4678A}"/>
              </a:ext>
            </a:extLst>
          </p:cNvPr>
          <p:cNvSpPr txBox="1"/>
          <p:nvPr/>
        </p:nvSpPr>
        <p:spPr>
          <a:xfrm>
            <a:off x="276637" y="756157"/>
            <a:ext cx="8600661" cy="2308324"/>
          </a:xfrm>
          <a:prstGeom prst="rect">
            <a:avLst/>
          </a:prstGeom>
          <a:noFill/>
        </p:spPr>
        <p:txBody>
          <a:bodyPr wrap="square" rtlCol="0">
            <a:spAutoFit/>
          </a:bodyPr>
          <a:lstStyle/>
          <a:p>
            <a:r>
              <a:rPr lang="en-US" dirty="0"/>
              <a:t>The OWSAP Top 10 focuses on identifying the most serious web application security risks for a broad array of organizations. For each of these risks, we provide generic information about likelihood and technical impact using the following simple ratings scheme, which is based on the </a:t>
            </a:r>
            <a:r>
              <a:rPr lang="en-US" b="1" dirty="0">
                <a:hlinkClick r:id="rId2"/>
              </a:rPr>
              <a:t>OWSAP Risk Rating Methodology</a:t>
            </a:r>
            <a:r>
              <a:rPr lang="en-US" dirty="0"/>
              <a:t>.</a:t>
            </a:r>
          </a:p>
          <a:p>
            <a:endParaRPr lang="en-US" dirty="0"/>
          </a:p>
          <a:p>
            <a:pPr algn="ctr"/>
            <a:r>
              <a:rPr lang="en-US" dirty="0"/>
              <a:t>      </a:t>
            </a:r>
            <a:r>
              <a:rPr lang="en-US" b="1" dirty="0"/>
              <a:t>Risk = Likelihood * Impact</a:t>
            </a:r>
          </a:p>
          <a:p>
            <a:endParaRPr lang="en-US" b="1" dirty="0"/>
          </a:p>
          <a:p>
            <a:endParaRPr lang="en-US" dirty="0"/>
          </a:p>
        </p:txBody>
      </p:sp>
      <p:pic>
        <p:nvPicPr>
          <p:cNvPr id="7" name="Picture 6">
            <a:extLst>
              <a:ext uri="{FF2B5EF4-FFF2-40B4-BE49-F238E27FC236}">
                <a16:creationId xmlns:a16="http://schemas.microsoft.com/office/drawing/2014/main" id="{01C0C147-8F99-400A-B4C6-7D9ECEE457EA}"/>
              </a:ext>
            </a:extLst>
          </p:cNvPr>
          <p:cNvPicPr>
            <a:picLocks noChangeAspect="1"/>
          </p:cNvPicPr>
          <p:nvPr/>
        </p:nvPicPr>
        <p:blipFill>
          <a:blip r:embed="rId3"/>
          <a:stretch>
            <a:fillRect/>
          </a:stretch>
        </p:blipFill>
        <p:spPr>
          <a:xfrm>
            <a:off x="276637" y="2590800"/>
            <a:ext cx="8600661" cy="1657350"/>
          </a:xfrm>
          <a:prstGeom prst="rect">
            <a:avLst/>
          </a:prstGeom>
        </p:spPr>
      </p:pic>
      <p:sp>
        <p:nvSpPr>
          <p:cNvPr id="9" name="TextBox 8">
            <a:extLst>
              <a:ext uri="{FF2B5EF4-FFF2-40B4-BE49-F238E27FC236}">
                <a16:creationId xmlns:a16="http://schemas.microsoft.com/office/drawing/2014/main" id="{BDE7D149-90B6-4D05-A7CF-2DA48BCF1D08}"/>
              </a:ext>
            </a:extLst>
          </p:cNvPr>
          <p:cNvSpPr txBox="1"/>
          <p:nvPr/>
        </p:nvSpPr>
        <p:spPr>
          <a:xfrm>
            <a:off x="276636" y="4403824"/>
            <a:ext cx="8600661" cy="1200329"/>
          </a:xfrm>
          <a:prstGeom prst="rect">
            <a:avLst/>
          </a:prstGeom>
          <a:noFill/>
        </p:spPr>
        <p:txBody>
          <a:bodyPr wrap="square" rtlCol="0">
            <a:spAutoFit/>
          </a:bodyPr>
          <a:lstStyle/>
          <a:p>
            <a:r>
              <a:rPr lang="en-US" dirty="0"/>
              <a:t>Each organization is unique, and so are the threat actors for that organization, their goals, and the impact of any breach. The names of Top 10 are aligned with </a:t>
            </a:r>
            <a:r>
              <a:rPr lang="en-US" b="1" dirty="0">
                <a:hlinkClick r:id="rId4"/>
              </a:rPr>
              <a:t>Common Weakness Enumeration (CWE)</a:t>
            </a:r>
            <a:r>
              <a:rPr lang="en-US" dirty="0"/>
              <a:t> weaknesses to promote generally accepted naming conventions and to reduce confusion. </a:t>
            </a:r>
          </a:p>
        </p:txBody>
      </p:sp>
    </p:spTree>
    <p:extLst>
      <p:ext uri="{BB962C8B-B14F-4D97-AF65-F5344CB8AC3E}">
        <p14:creationId xmlns:p14="http://schemas.microsoft.com/office/powerpoint/2010/main" val="122932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A5: 2017 – Broken Access Control</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50</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97402346-F9A8-49E7-9180-66D3EF85F1B5}"/>
              </a:ext>
            </a:extLst>
          </p:cNvPr>
          <p:cNvPicPr>
            <a:picLocks noChangeAspect="1"/>
          </p:cNvPicPr>
          <p:nvPr/>
        </p:nvPicPr>
        <p:blipFill>
          <a:blip r:embed="rId3"/>
          <a:stretch>
            <a:fillRect/>
          </a:stretch>
        </p:blipFill>
        <p:spPr>
          <a:xfrm>
            <a:off x="228600" y="1032554"/>
            <a:ext cx="8534400" cy="2466975"/>
          </a:xfrm>
          <a:prstGeom prst="rect">
            <a:avLst/>
          </a:prstGeom>
        </p:spPr>
      </p:pic>
    </p:spTree>
    <p:extLst>
      <p:ext uri="{BB962C8B-B14F-4D97-AF65-F5344CB8AC3E}">
        <p14:creationId xmlns:p14="http://schemas.microsoft.com/office/powerpoint/2010/main" val="24340277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A5: 2017 – Broken Access Control</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51</a:t>
            </a:fld>
            <a:r>
              <a:rPr lang="en-US"/>
              <a:t> -</a:t>
            </a:r>
          </a:p>
        </p:txBody>
      </p:sp>
      <p:pic>
        <p:nvPicPr>
          <p:cNvPr id="3" name="Picture 2">
            <a:extLst>
              <a:ext uri="{FF2B5EF4-FFF2-40B4-BE49-F238E27FC236}">
                <a16:creationId xmlns:a16="http://schemas.microsoft.com/office/drawing/2014/main" id="{FCA96BDF-D6B5-4607-9644-1C8BC8C0C678}"/>
              </a:ext>
            </a:extLst>
          </p:cNvPr>
          <p:cNvPicPr>
            <a:picLocks noChangeAspect="1"/>
          </p:cNvPicPr>
          <p:nvPr/>
        </p:nvPicPr>
        <p:blipFill>
          <a:blip r:embed="rId2"/>
          <a:stretch>
            <a:fillRect/>
          </a:stretch>
        </p:blipFill>
        <p:spPr>
          <a:xfrm>
            <a:off x="152400" y="762000"/>
            <a:ext cx="8915399" cy="4876800"/>
          </a:xfrm>
          <a:prstGeom prst="rect">
            <a:avLst/>
          </a:prstGeom>
        </p:spPr>
      </p:pic>
    </p:spTree>
    <p:extLst>
      <p:ext uri="{BB962C8B-B14F-4D97-AF65-F5344CB8AC3E}">
        <p14:creationId xmlns:p14="http://schemas.microsoft.com/office/powerpoint/2010/main" val="15351072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A5: 2017 – Broken Access Control</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52</a:t>
            </a:fld>
            <a:r>
              <a:rPr lang="en-US"/>
              <a:t> -</a:t>
            </a:r>
          </a:p>
        </p:txBody>
      </p:sp>
      <p:pic>
        <p:nvPicPr>
          <p:cNvPr id="4" name="Picture 3">
            <a:extLst>
              <a:ext uri="{FF2B5EF4-FFF2-40B4-BE49-F238E27FC236}">
                <a16:creationId xmlns:a16="http://schemas.microsoft.com/office/drawing/2014/main" id="{1C8E637D-1F16-4B04-978C-20A61731B042}"/>
              </a:ext>
            </a:extLst>
          </p:cNvPr>
          <p:cNvPicPr>
            <a:picLocks noChangeAspect="1"/>
          </p:cNvPicPr>
          <p:nvPr/>
        </p:nvPicPr>
        <p:blipFill>
          <a:blip r:embed="rId2"/>
          <a:stretch>
            <a:fillRect/>
          </a:stretch>
        </p:blipFill>
        <p:spPr>
          <a:xfrm>
            <a:off x="152400" y="914400"/>
            <a:ext cx="8839199" cy="4648200"/>
          </a:xfrm>
          <a:prstGeom prst="rect">
            <a:avLst/>
          </a:prstGeom>
        </p:spPr>
      </p:pic>
    </p:spTree>
    <p:extLst>
      <p:ext uri="{BB962C8B-B14F-4D97-AF65-F5344CB8AC3E}">
        <p14:creationId xmlns:p14="http://schemas.microsoft.com/office/powerpoint/2010/main" val="3232524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A5: 2017 – Broken Access Control</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53</a:t>
            </a:fld>
            <a:r>
              <a:rPr lang="en-US"/>
              <a:t> -</a:t>
            </a:r>
          </a:p>
        </p:txBody>
      </p:sp>
      <p:sp>
        <p:nvSpPr>
          <p:cNvPr id="5" name="TextBox 4">
            <a:extLst>
              <a:ext uri="{FF2B5EF4-FFF2-40B4-BE49-F238E27FC236}">
                <a16:creationId xmlns:a16="http://schemas.microsoft.com/office/drawing/2014/main" id="{ACD4A9DA-FDAD-45E1-AA73-653BDA6FB745}"/>
              </a:ext>
            </a:extLst>
          </p:cNvPr>
          <p:cNvSpPr txBox="1"/>
          <p:nvPr/>
        </p:nvSpPr>
        <p:spPr>
          <a:xfrm>
            <a:off x="304800" y="990600"/>
            <a:ext cx="8534400" cy="4247317"/>
          </a:xfrm>
          <a:prstGeom prst="rect">
            <a:avLst/>
          </a:prstGeom>
          <a:noFill/>
        </p:spPr>
        <p:txBody>
          <a:bodyPr wrap="square" rtlCol="0">
            <a:spAutoFit/>
          </a:bodyPr>
          <a:lstStyle/>
          <a:p>
            <a:r>
              <a:rPr lang="en-US" b="1" dirty="0"/>
              <a:t>Best practices for </a:t>
            </a:r>
          </a:p>
          <a:p>
            <a:endParaRPr lang="en-US" b="1" dirty="0"/>
          </a:p>
          <a:p>
            <a:pPr marL="285750" indent="-285750">
              <a:buFont typeface="Wingdings" panose="05000000000000000000" pitchFamily="2" charset="2"/>
              <a:buChar char="Ø"/>
            </a:pPr>
            <a:r>
              <a:rPr lang="en-US" dirty="0"/>
              <a:t>Use “Secure” Cookie Flag.</a:t>
            </a:r>
          </a:p>
          <a:p>
            <a:pPr marL="285750" indent="-285750">
              <a:buFont typeface="Wingdings" panose="05000000000000000000" pitchFamily="2" charset="2"/>
              <a:buChar char="Ø"/>
            </a:pPr>
            <a:endParaRPr lang="en-US" dirty="0"/>
          </a:p>
          <a:p>
            <a:r>
              <a:rPr lang="en-US" dirty="0"/>
              <a:t>&lt;session-config&gt;</a:t>
            </a:r>
          </a:p>
          <a:p>
            <a:r>
              <a:rPr lang="en-US" dirty="0"/>
              <a:t>    &lt;cookie-config&gt;</a:t>
            </a:r>
          </a:p>
          <a:p>
            <a:r>
              <a:rPr lang="en-US" dirty="0"/>
              <a:t>        &lt;http-only&gt;true&lt;/http-only&gt;</a:t>
            </a:r>
          </a:p>
          <a:p>
            <a:r>
              <a:rPr lang="en-US" dirty="0"/>
              <a:t>        &lt;secure&gt;true&lt;/secure&gt;</a:t>
            </a:r>
          </a:p>
          <a:p>
            <a:r>
              <a:rPr lang="en-US" dirty="0"/>
              <a:t>    &lt;/cookie-config&gt;</a:t>
            </a:r>
          </a:p>
          <a:p>
            <a:r>
              <a:rPr lang="en-US" dirty="0"/>
              <a:t> &lt;/session-config&gt;</a:t>
            </a:r>
          </a:p>
          <a:p>
            <a:endParaRPr lang="en-US"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2634524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A5: 2017 – Broken Access Control</a:t>
            </a:r>
          </a:p>
        </p:txBody>
      </p:sp>
      <p:sp>
        <p:nvSpPr>
          <p:cNvPr id="4" name="Text Placeholder 3"/>
          <p:cNvSpPr>
            <a:spLocks noGrp="1"/>
          </p:cNvSpPr>
          <p:nvPr>
            <p:ph type="body" sz="quarter" idx="10"/>
          </p:nvPr>
        </p:nvSpPr>
        <p:spPr/>
        <p:txBody>
          <a:bodyPr/>
          <a:lstStyle/>
          <a:p>
            <a:r>
              <a:rPr lang="en-US" dirty="0"/>
              <a:t>MISSING FUNCTION LEVEL ACCESS CONTROL</a:t>
            </a:r>
          </a:p>
        </p:txBody>
      </p:sp>
      <p:graphicFrame>
        <p:nvGraphicFramePr>
          <p:cNvPr id="7" name="Diagram 6"/>
          <p:cNvGraphicFramePr/>
          <p:nvPr>
            <p:extLst>
              <p:ext uri="{D42A27DB-BD31-4B8C-83A1-F6EECF244321}">
                <p14:modId xmlns:p14="http://schemas.microsoft.com/office/powerpoint/2010/main" val="1491273015"/>
              </p:ext>
            </p:extLst>
          </p:nvPr>
        </p:nvGraphicFramePr>
        <p:xfrm>
          <a:off x="419100" y="990600"/>
          <a:ext cx="8305800" cy="47625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54</a:t>
            </a:fld>
            <a:r>
              <a:rPr lang="en-US"/>
              <a:t> -</a:t>
            </a:r>
          </a:p>
        </p:txBody>
      </p:sp>
    </p:spTree>
    <p:extLst>
      <p:ext uri="{BB962C8B-B14F-4D97-AF65-F5344CB8AC3E}">
        <p14:creationId xmlns:p14="http://schemas.microsoft.com/office/powerpoint/2010/main" val="32074078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p:cNvSpPr>
            <a:spLocks noGrp="1"/>
          </p:cNvSpPr>
          <p:nvPr>
            <p:ph type="ctrTitle"/>
          </p:nvPr>
        </p:nvSpPr>
        <p:spPr/>
        <p:txBody>
          <a:bodyPr/>
          <a:lstStyle/>
          <a:p>
            <a:r>
              <a:rPr lang="en-US" dirty="0"/>
              <a:t>A5: 2017 – Broken Access Control</a:t>
            </a:r>
          </a:p>
        </p:txBody>
      </p:sp>
      <p:sp>
        <p:nvSpPr>
          <p:cNvPr id="5" name="Text Placeholder 4"/>
          <p:cNvSpPr>
            <a:spLocks noGrp="1"/>
          </p:cNvSpPr>
          <p:nvPr>
            <p:ph type="body" sz="quarter" idx="10"/>
          </p:nvPr>
        </p:nvSpPr>
        <p:spPr/>
        <p:txBody>
          <a:bodyPr/>
          <a:lstStyle/>
          <a:p>
            <a:r>
              <a:rPr lang="en-US" dirty="0"/>
              <a:t>MISSING FUNCTION LEVEL ACCESS CONTROL ILLUSTRATED</a:t>
            </a:r>
          </a:p>
        </p:txBody>
      </p:sp>
      <p:grpSp>
        <p:nvGrpSpPr>
          <p:cNvPr id="2" name="Group 1"/>
          <p:cNvGrpSpPr/>
          <p:nvPr/>
        </p:nvGrpSpPr>
        <p:grpSpPr>
          <a:xfrm>
            <a:off x="228600" y="1295400"/>
            <a:ext cx="8699500" cy="4729163"/>
            <a:chOff x="368300" y="1371601"/>
            <a:chExt cx="8699500" cy="4729163"/>
          </a:xfrm>
        </p:grpSpPr>
        <p:sp>
          <p:nvSpPr>
            <p:cNvPr id="36" name="Rectangle 5"/>
            <p:cNvSpPr>
              <a:spLocks noChangeArrowheads="1"/>
            </p:cNvSpPr>
            <p:nvPr/>
          </p:nvSpPr>
          <p:spPr bwMode="auto">
            <a:xfrm>
              <a:off x="5484813" y="1493839"/>
              <a:ext cx="3582987" cy="3763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66688" indent="-166688" eaLnBrk="0" hangingPunct="0">
                <a:spcBef>
                  <a:spcPct val="20000"/>
                </a:spcBef>
                <a:buFont typeface="Arial" pitchFamily="34" charset="0"/>
                <a:buChar char="•"/>
              </a:pPr>
              <a:r>
                <a:rPr lang="en-US" sz="1800" dirty="0">
                  <a:latin typeface="+mn-lt"/>
                </a:rPr>
                <a:t>Attacker notices the URL indicates his/her role</a:t>
              </a:r>
            </a:p>
            <a:p>
              <a:pPr marL="511175" eaLnBrk="0" hangingPunct="0">
                <a:spcBef>
                  <a:spcPct val="20000"/>
                </a:spcBef>
              </a:pPr>
              <a:r>
                <a:rPr lang="en-US" sz="1800" dirty="0">
                  <a:solidFill>
                    <a:srgbClr val="001C3A"/>
                  </a:solidFill>
                  <a:latin typeface="+mn-lt"/>
                </a:rPr>
                <a:t>/</a:t>
              </a:r>
              <a:r>
                <a:rPr lang="en-US" sz="1800" b="1" dirty="0">
                  <a:solidFill>
                    <a:schemeClr val="accent2">
                      <a:lumMod val="75000"/>
                    </a:schemeClr>
                  </a:solidFill>
                  <a:latin typeface="+mn-lt"/>
                </a:rPr>
                <a:t>user</a:t>
              </a:r>
              <a:r>
                <a:rPr lang="en-US" sz="1800" dirty="0">
                  <a:solidFill>
                    <a:srgbClr val="001C3A"/>
                  </a:solidFill>
                  <a:latin typeface="+mn-lt"/>
                </a:rPr>
                <a:t>/</a:t>
              </a:r>
              <a:r>
                <a:rPr lang="en-US" sz="1800" dirty="0" err="1">
                  <a:latin typeface="+mn-lt"/>
                </a:rPr>
                <a:t>getAccounts</a:t>
              </a:r>
              <a:endParaRPr lang="en-US" sz="1800" dirty="0">
                <a:latin typeface="+mn-lt"/>
              </a:endParaRPr>
            </a:p>
            <a:p>
              <a:pPr marL="166688" indent="-166688" eaLnBrk="0" hangingPunct="0">
                <a:spcBef>
                  <a:spcPct val="20000"/>
                </a:spcBef>
                <a:buFont typeface="Arial" pitchFamily="34" charset="0"/>
                <a:buChar char="•"/>
              </a:pPr>
              <a:endParaRPr lang="en-US" sz="1800" dirty="0">
                <a:solidFill>
                  <a:srgbClr val="001C3A"/>
                </a:solidFill>
                <a:latin typeface="+mn-lt"/>
              </a:endParaRPr>
            </a:p>
            <a:p>
              <a:pPr marL="166688" indent="-166688" eaLnBrk="0" hangingPunct="0">
                <a:spcBef>
                  <a:spcPct val="20000"/>
                </a:spcBef>
                <a:buFont typeface="Arial" pitchFamily="34" charset="0"/>
                <a:buChar char="•"/>
              </a:pPr>
              <a:r>
                <a:rPr lang="en-US" sz="1800" dirty="0">
                  <a:latin typeface="+mn-lt"/>
                </a:rPr>
                <a:t>Attacker modifies the role to another directory (role)</a:t>
              </a:r>
            </a:p>
            <a:p>
              <a:pPr marL="511175" eaLnBrk="0" hangingPunct="0">
                <a:spcBef>
                  <a:spcPct val="20000"/>
                </a:spcBef>
              </a:pPr>
              <a:r>
                <a:rPr lang="en-US" sz="1800" dirty="0">
                  <a:solidFill>
                    <a:srgbClr val="001C3A"/>
                  </a:solidFill>
                  <a:latin typeface="+mn-lt"/>
                </a:rPr>
                <a:t>/</a:t>
              </a:r>
              <a:r>
                <a:rPr lang="en-US" sz="1800" b="1" dirty="0">
                  <a:solidFill>
                    <a:srgbClr val="FF0000"/>
                  </a:solidFill>
                  <a:latin typeface="+mn-lt"/>
                </a:rPr>
                <a:t>admin</a:t>
              </a:r>
              <a:r>
                <a:rPr lang="en-US" sz="1800" dirty="0">
                  <a:solidFill>
                    <a:srgbClr val="001C3A"/>
                  </a:solidFill>
                  <a:latin typeface="+mn-lt"/>
                </a:rPr>
                <a:t>/</a:t>
              </a:r>
              <a:r>
                <a:rPr lang="en-US" sz="1800" dirty="0" err="1">
                  <a:latin typeface="+mn-lt"/>
                </a:rPr>
                <a:t>getAccounts</a:t>
              </a:r>
              <a:r>
                <a:rPr lang="en-US" sz="1800" dirty="0">
                  <a:latin typeface="+mn-lt"/>
                </a:rPr>
                <a:t>, or</a:t>
              </a:r>
            </a:p>
            <a:p>
              <a:pPr marL="511175" eaLnBrk="0" hangingPunct="0">
                <a:spcBef>
                  <a:spcPct val="20000"/>
                </a:spcBef>
              </a:pPr>
              <a:r>
                <a:rPr lang="en-US" sz="1800" dirty="0">
                  <a:solidFill>
                    <a:srgbClr val="001C3A"/>
                  </a:solidFill>
                  <a:latin typeface="+mn-lt"/>
                </a:rPr>
                <a:t>/</a:t>
              </a:r>
              <a:r>
                <a:rPr lang="en-US" sz="1800" b="1" dirty="0">
                  <a:solidFill>
                    <a:srgbClr val="FF0000"/>
                  </a:solidFill>
                  <a:latin typeface="+mn-lt"/>
                </a:rPr>
                <a:t>manager</a:t>
              </a:r>
              <a:r>
                <a:rPr lang="en-US" sz="1800" dirty="0">
                  <a:solidFill>
                    <a:srgbClr val="001C3A"/>
                  </a:solidFill>
                  <a:latin typeface="+mn-lt"/>
                </a:rPr>
                <a:t>/</a:t>
              </a:r>
              <a:r>
                <a:rPr lang="en-US" sz="1800" dirty="0" err="1">
                  <a:latin typeface="+mn-lt"/>
                </a:rPr>
                <a:t>getAccounts</a:t>
              </a:r>
              <a:endParaRPr lang="en-US" sz="1800" dirty="0">
                <a:latin typeface="+mn-lt"/>
              </a:endParaRPr>
            </a:p>
            <a:p>
              <a:pPr marL="166688" indent="-166688" eaLnBrk="0" hangingPunct="0">
                <a:spcBef>
                  <a:spcPct val="20000"/>
                </a:spcBef>
                <a:buFont typeface="Arial" pitchFamily="34" charset="0"/>
                <a:buChar char="•"/>
              </a:pPr>
              <a:endParaRPr lang="en-US" sz="1800" dirty="0">
                <a:solidFill>
                  <a:srgbClr val="001C3A"/>
                </a:solidFill>
                <a:latin typeface="+mn-lt"/>
              </a:endParaRPr>
            </a:p>
            <a:p>
              <a:pPr marL="166688" indent="-166688" eaLnBrk="0" hangingPunct="0">
                <a:spcBef>
                  <a:spcPct val="20000"/>
                </a:spcBef>
                <a:buFont typeface="Arial" pitchFamily="34" charset="0"/>
                <a:buChar char="•"/>
              </a:pPr>
              <a:r>
                <a:rPr lang="en-US" sz="1800" dirty="0">
                  <a:latin typeface="+mn-lt"/>
                </a:rPr>
                <a:t>Attacker views more accounts than just their own</a:t>
              </a:r>
            </a:p>
            <a:p>
              <a:pPr marL="342900" indent="-342900" eaLnBrk="0" hangingPunct="0">
                <a:spcBef>
                  <a:spcPct val="20000"/>
                </a:spcBef>
                <a:buFontTx/>
                <a:buBlip>
                  <a:blip r:embed="rId2"/>
                </a:buBlip>
              </a:pPr>
              <a:endParaRPr lang="en-US" sz="1800" dirty="0">
                <a:solidFill>
                  <a:srgbClr val="001C3A"/>
                </a:solidFill>
                <a:latin typeface="Arial" charset="0"/>
              </a:endParaRPr>
            </a:p>
          </p:txBody>
        </p:sp>
        <p:pic>
          <p:nvPicPr>
            <p:cNvPr id="3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8300" y="1371601"/>
              <a:ext cx="5041900" cy="472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AutoShape 7"/>
            <p:cNvSpPr>
              <a:spLocks noChangeArrowheads="1"/>
            </p:cNvSpPr>
            <p:nvPr/>
          </p:nvSpPr>
          <p:spPr bwMode="auto">
            <a:xfrm rot="16200000">
              <a:off x="3086100" y="1409701"/>
              <a:ext cx="533400" cy="457200"/>
            </a:xfrm>
            <a:prstGeom prst="leftArrow">
              <a:avLst>
                <a:gd name="adj1" fmla="val 50000"/>
                <a:gd name="adj2" fmla="val 33333"/>
              </a:avLst>
            </a:prstGeom>
            <a:solidFill>
              <a:srgbClr val="FF6600"/>
            </a:solidFill>
            <a:ln>
              <a:noFill/>
            </a:ln>
            <a:effectLst>
              <a:prstShdw prst="shdw17" dist="17961" dir="2700000">
                <a:srgbClr val="FF6600">
                  <a:gamma/>
                  <a:shade val="60000"/>
                  <a:invGamma/>
                </a:srgbClr>
              </a:prstShdw>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en-US"/>
            </a:p>
          </p:txBody>
        </p:sp>
      </p:grpSp>
      <p:sp>
        <p:nvSpPr>
          <p:cNvPr id="8"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55</a:t>
            </a:fld>
            <a:r>
              <a:rPr lang="en-US"/>
              <a:t> -</a:t>
            </a:r>
          </a:p>
        </p:txBody>
      </p:sp>
      <p:sp>
        <p:nvSpPr>
          <p:cNvPr id="3" name="Rectangle 2"/>
          <p:cNvSpPr/>
          <p:nvPr/>
        </p:nvSpPr>
        <p:spPr>
          <a:xfrm>
            <a:off x="304800" y="6119336"/>
            <a:ext cx="5486400" cy="461665"/>
          </a:xfrm>
          <a:prstGeom prst="rect">
            <a:avLst/>
          </a:prstGeom>
        </p:spPr>
        <p:txBody>
          <a:bodyPr wrap="square">
            <a:spAutoFit/>
          </a:bodyPr>
          <a:lstStyle/>
          <a:p>
            <a:pPr lvl="0"/>
            <a:r>
              <a:rPr lang="en-US" sz="1200" b="1" dirty="0"/>
              <a:t>URL plus parameter value(s) which indicate which function is being accessed</a:t>
            </a:r>
          </a:p>
          <a:p>
            <a:pPr lvl="1"/>
            <a:r>
              <a:rPr lang="en-US" sz="1200" b="1" dirty="0"/>
              <a:t>e.g., site/</a:t>
            </a:r>
            <a:r>
              <a:rPr lang="en-US" sz="1200" b="1" dirty="0" err="1"/>
              <a:t>somedir</a:t>
            </a:r>
            <a:r>
              <a:rPr lang="en-US" sz="1200" b="1" dirty="0"/>
              <a:t>/</a:t>
            </a:r>
            <a:r>
              <a:rPr lang="en-US" sz="1200" b="1" dirty="0" err="1"/>
              <a:t>somepage?action</a:t>
            </a:r>
            <a:r>
              <a:rPr lang="en-US" sz="1200" b="1" dirty="0"/>
              <a:t>=</a:t>
            </a:r>
            <a:r>
              <a:rPr lang="en-US" sz="1200" b="1" dirty="0" err="1"/>
              <a:t>transferfunds</a:t>
            </a:r>
            <a:endParaRPr lang="en-US" sz="1200" b="1" dirty="0"/>
          </a:p>
        </p:txBody>
      </p:sp>
    </p:spTree>
    <p:extLst>
      <p:ext uri="{BB962C8B-B14F-4D97-AF65-F5344CB8AC3E}">
        <p14:creationId xmlns:p14="http://schemas.microsoft.com/office/powerpoint/2010/main" val="24315371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A5: 2017 – Broken Access Control</a:t>
            </a:r>
          </a:p>
        </p:txBody>
      </p:sp>
      <p:sp>
        <p:nvSpPr>
          <p:cNvPr id="4" name="Text Placeholder 3"/>
          <p:cNvSpPr>
            <a:spLocks noGrp="1"/>
          </p:cNvSpPr>
          <p:nvPr>
            <p:ph type="body" sz="quarter" idx="10"/>
          </p:nvPr>
        </p:nvSpPr>
        <p:spPr/>
        <p:txBody>
          <a:bodyPr/>
          <a:lstStyle/>
          <a:p>
            <a:r>
              <a:rPr lang="en-US" dirty="0"/>
              <a:t>PREVENTING BROKEN ACCESS ISSUES</a:t>
            </a:r>
          </a:p>
        </p:txBody>
      </p:sp>
      <p:sp>
        <p:nvSpPr>
          <p:cNvPr id="5" name="Text Placeholder 4"/>
          <p:cNvSpPr>
            <a:spLocks noGrp="1"/>
          </p:cNvSpPr>
          <p:nvPr>
            <p:ph type="body" sz="quarter" idx="11"/>
          </p:nvPr>
        </p:nvSpPr>
        <p:spPr>
          <a:xfrm>
            <a:off x="152400" y="1219200"/>
            <a:ext cx="8839200" cy="4191000"/>
          </a:xfrm>
        </p:spPr>
        <p:txBody>
          <a:bodyPr/>
          <a:lstStyle/>
          <a:p>
            <a:pPr marL="342900" marR="0" indent="-342900">
              <a:spcBef>
                <a:spcPts val="0"/>
              </a:spcBef>
              <a:spcAft>
                <a:spcPts val="400"/>
              </a:spcAft>
              <a:buFont typeface="+mj-lt"/>
              <a:buAutoNum type="arabicPeriod"/>
            </a:pPr>
            <a:r>
              <a:rPr lang="en-US" dirty="0">
                <a:cs typeface="Arial" pitchFamily="34" charset="0"/>
              </a:rPr>
              <a:t>All Access control checks </a:t>
            </a:r>
            <a:r>
              <a:rPr lang="en-US" b="1" dirty="0">
                <a:cs typeface="Arial" pitchFamily="34" charset="0"/>
              </a:rPr>
              <a:t>must</a:t>
            </a:r>
            <a:r>
              <a:rPr lang="en-US" dirty="0">
                <a:cs typeface="Arial" pitchFamily="34" charset="0"/>
              </a:rPr>
              <a:t> be enforced on every request for every function. </a:t>
            </a:r>
          </a:p>
          <a:p>
            <a:pPr marL="342900" marR="0" indent="-342900">
              <a:spcBef>
                <a:spcPts val="0"/>
              </a:spcBef>
              <a:spcAft>
                <a:spcPts val="400"/>
              </a:spcAft>
              <a:buFont typeface="+mj-lt"/>
              <a:buAutoNum type="arabicPeriod"/>
            </a:pPr>
            <a:r>
              <a:rPr lang="en-US" dirty="0">
                <a:cs typeface="Arial" pitchFamily="34" charset="0"/>
              </a:rPr>
              <a:t>Access control checks </a:t>
            </a:r>
            <a:r>
              <a:rPr lang="en-US" b="1" dirty="0">
                <a:cs typeface="Arial" pitchFamily="34" charset="0"/>
              </a:rPr>
              <a:t>must </a:t>
            </a:r>
            <a:r>
              <a:rPr lang="en-US" dirty="0">
                <a:cs typeface="Arial" pitchFamily="34" charset="0"/>
              </a:rPr>
              <a:t>be enforced on a trusted system (e.g., the server).</a:t>
            </a:r>
          </a:p>
          <a:p>
            <a:pPr marL="342900" marR="0" indent="-342900">
              <a:spcBef>
                <a:spcPts val="0"/>
              </a:spcBef>
              <a:spcAft>
                <a:spcPts val="400"/>
              </a:spcAft>
              <a:buFont typeface="+mj-lt"/>
              <a:buAutoNum type="arabicPeriod"/>
            </a:pPr>
            <a:r>
              <a:rPr lang="en-US" dirty="0">
                <a:cs typeface="Arial" pitchFamily="34" charset="0"/>
              </a:rPr>
              <a:t>All authorization checks </a:t>
            </a:r>
            <a:r>
              <a:rPr lang="en-US" b="1" dirty="0">
                <a:cs typeface="Arial" pitchFamily="34" charset="0"/>
              </a:rPr>
              <a:t>must</a:t>
            </a:r>
            <a:r>
              <a:rPr lang="en-US" dirty="0">
                <a:cs typeface="Arial" pitchFamily="34" charset="0"/>
              </a:rPr>
              <a:t> be conducted at the time a URL or function is actually requested.</a:t>
            </a:r>
          </a:p>
          <a:p>
            <a:pPr marL="342900" marR="0" indent="-342900">
              <a:spcBef>
                <a:spcPts val="0"/>
              </a:spcBef>
              <a:spcAft>
                <a:spcPts val="400"/>
              </a:spcAft>
              <a:buFont typeface="+mj-lt"/>
              <a:buAutoNum type="arabicPeriod"/>
            </a:pPr>
            <a:r>
              <a:rPr lang="en-US" dirty="0">
                <a:cs typeface="Arial" pitchFamily="34" charset="0"/>
              </a:rPr>
              <a:t>Authorization decisions </a:t>
            </a:r>
            <a:r>
              <a:rPr lang="en-US" b="1" dirty="0">
                <a:cs typeface="Arial" pitchFamily="34" charset="0"/>
              </a:rPr>
              <a:t>must not</a:t>
            </a:r>
            <a:r>
              <a:rPr lang="en-US" dirty="0">
                <a:cs typeface="Arial" pitchFamily="34" charset="0"/>
              </a:rPr>
              <a:t> be based on the checks done on previous pages. </a:t>
            </a:r>
          </a:p>
          <a:p>
            <a:pPr marL="342900" marR="0" indent="-342900">
              <a:spcBef>
                <a:spcPts val="0"/>
              </a:spcBef>
              <a:spcAft>
                <a:spcPts val="400"/>
              </a:spcAft>
              <a:buFont typeface="+mj-lt"/>
              <a:buAutoNum type="arabicPeriod"/>
            </a:pPr>
            <a:r>
              <a:rPr lang="en-US" dirty="0">
                <a:cs typeface="Arial" pitchFamily="34" charset="0"/>
              </a:rPr>
              <a:t>Applications </a:t>
            </a:r>
            <a:r>
              <a:rPr lang="en-US" b="1" dirty="0">
                <a:cs typeface="Arial" pitchFamily="34" charset="0"/>
              </a:rPr>
              <a:t>must</a:t>
            </a:r>
            <a:r>
              <a:rPr lang="en-US" dirty="0">
                <a:cs typeface="Arial" pitchFamily="34" charset="0"/>
              </a:rPr>
              <a:t> disallow requests to unauthorized page types (e.g., </a:t>
            </a:r>
            <a:r>
              <a:rPr lang="en-US" dirty="0" err="1">
                <a:cs typeface="Arial" pitchFamily="34" charset="0"/>
              </a:rPr>
              <a:t>config</a:t>
            </a:r>
            <a:r>
              <a:rPr lang="en-US" dirty="0">
                <a:cs typeface="Arial" pitchFamily="34" charset="0"/>
              </a:rPr>
              <a:t> files, log files, source files, etc.)</a:t>
            </a:r>
          </a:p>
          <a:p>
            <a:pPr marL="342900" marR="0" indent="-342900">
              <a:spcBef>
                <a:spcPts val="0"/>
              </a:spcBef>
              <a:spcAft>
                <a:spcPts val="400"/>
              </a:spcAft>
              <a:buFont typeface="+mj-lt"/>
              <a:buAutoNum type="arabicPeriod"/>
            </a:pPr>
            <a:r>
              <a:rPr lang="en-US" dirty="0">
                <a:cs typeface="Arial" pitchFamily="34" charset="0"/>
              </a:rPr>
              <a:t>Application </a:t>
            </a:r>
            <a:r>
              <a:rPr lang="en-US" b="1" dirty="0">
                <a:cs typeface="Arial" pitchFamily="34" charset="0"/>
              </a:rPr>
              <a:t>must</a:t>
            </a:r>
            <a:r>
              <a:rPr lang="en-US" dirty="0">
                <a:cs typeface="Arial" pitchFamily="34" charset="0"/>
              </a:rPr>
              <a:t> validate that all required entry conditions and authorization are met before the privileged function is accessed.  An example of this context dependent access control will be a 5 stage shopping cart application, with the user being in the second stage. Access control will not allow the user to jump into 4th stage if the 3rd stage has not been completed.</a:t>
            </a:r>
            <a:br>
              <a:rPr lang="en-US" dirty="0">
                <a:cs typeface="Arial" pitchFamily="34" charset="0"/>
              </a:rPr>
            </a:br>
            <a:endParaRPr lang="en-US" dirty="0">
              <a:cs typeface="Arial" pitchFamily="34" charset="0"/>
            </a:endParaRPr>
          </a:p>
          <a:p>
            <a:pPr marR="0">
              <a:spcBef>
                <a:spcPts val="0"/>
              </a:spcBef>
              <a:spcAft>
                <a:spcPts val="400"/>
              </a:spcAft>
            </a:pPr>
            <a:r>
              <a:rPr lang="en-US" b="1" i="1" dirty="0">
                <a:cs typeface="Arial" pitchFamily="34" charset="0"/>
              </a:rPr>
              <a:t>Additional Standards from JAVA Technology</a:t>
            </a:r>
          </a:p>
          <a:p>
            <a:pPr marL="342900" marR="0" indent="-342900">
              <a:spcBef>
                <a:spcPts val="0"/>
              </a:spcBef>
              <a:spcAft>
                <a:spcPts val="400"/>
              </a:spcAft>
              <a:buFont typeface="+mj-lt"/>
              <a:buAutoNum type="arabicPeriod"/>
            </a:pPr>
            <a:r>
              <a:rPr lang="en-US" dirty="0">
                <a:cs typeface="Arial" pitchFamily="34" charset="0"/>
              </a:rPr>
              <a:t>All Access control checks </a:t>
            </a:r>
            <a:r>
              <a:rPr lang="en-US" b="1" dirty="0">
                <a:cs typeface="Arial" pitchFamily="34" charset="0"/>
              </a:rPr>
              <a:t>must</a:t>
            </a:r>
            <a:r>
              <a:rPr lang="en-US" dirty="0">
                <a:cs typeface="Arial" pitchFamily="34" charset="0"/>
              </a:rPr>
              <a:t> be enforced on every request for restricted URLs using:</a:t>
            </a:r>
          </a:p>
          <a:p>
            <a:pPr marL="800100" lvl="1" indent="-342900">
              <a:spcAft>
                <a:spcPts val="400"/>
              </a:spcAft>
              <a:buFont typeface="+mj-lt"/>
              <a:buAutoNum type="alphaLcPeriod"/>
            </a:pPr>
            <a:r>
              <a:rPr lang="en-US" sz="1800" dirty="0">
                <a:cs typeface="Arial" pitchFamily="34" charset="0"/>
              </a:rPr>
              <a:t>External filter, like Java EE web.xml.</a:t>
            </a: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56</a:t>
            </a:fld>
            <a:r>
              <a:rPr lang="en-US"/>
              <a:t> -</a:t>
            </a:r>
          </a:p>
        </p:txBody>
      </p:sp>
    </p:spTree>
    <p:extLst>
      <p:ext uri="{BB962C8B-B14F-4D97-AF65-F5344CB8AC3E}">
        <p14:creationId xmlns:p14="http://schemas.microsoft.com/office/powerpoint/2010/main" val="12513416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57</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42875" y="838200"/>
            <a:ext cx="8867427" cy="2031325"/>
          </a:xfrm>
          <a:prstGeom prst="rect">
            <a:avLst/>
          </a:prstGeom>
          <a:noFill/>
        </p:spPr>
        <p:txBody>
          <a:bodyPr wrap="none" rtlCol="0">
            <a:spAutoFit/>
          </a:bodyPr>
          <a:lstStyle/>
          <a:p>
            <a:r>
              <a:rPr lang="en-US" b="1" dirty="0"/>
              <a:t>What is Security Misconfiguration</a:t>
            </a:r>
          </a:p>
          <a:p>
            <a:endParaRPr lang="en-US" b="1" dirty="0"/>
          </a:p>
          <a:p>
            <a:endParaRPr lang="en-US" b="1" dirty="0"/>
          </a:p>
          <a:p>
            <a:r>
              <a:rPr lang="en-US" dirty="0"/>
              <a:t>Security Misconfiguration arises when Security settings are defined, implemented, and </a:t>
            </a:r>
          </a:p>
          <a:p>
            <a:r>
              <a:rPr lang="en-US" dirty="0"/>
              <a:t>maintained as defaults. Good security requires a secure configuration defined and deployed </a:t>
            </a:r>
          </a:p>
          <a:p>
            <a:r>
              <a:rPr lang="en-US" dirty="0"/>
              <a:t>for the application, web server, database server, and platform. It is equally important to have</a:t>
            </a:r>
          </a:p>
          <a:p>
            <a:r>
              <a:rPr lang="en-US" dirty="0"/>
              <a:t> the software up to date.</a:t>
            </a:r>
            <a:endParaRPr lang="en-US" b="1" dirty="0"/>
          </a:p>
        </p:txBody>
      </p:sp>
    </p:spTree>
    <p:extLst>
      <p:ext uri="{BB962C8B-B14F-4D97-AF65-F5344CB8AC3E}">
        <p14:creationId xmlns:p14="http://schemas.microsoft.com/office/powerpoint/2010/main" val="2795450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58</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4" name="Picture 3">
            <a:extLst>
              <a:ext uri="{FF2B5EF4-FFF2-40B4-BE49-F238E27FC236}">
                <a16:creationId xmlns:a16="http://schemas.microsoft.com/office/drawing/2014/main" id="{54DD1EE3-1278-476C-A593-18E882D43198}"/>
              </a:ext>
            </a:extLst>
          </p:cNvPr>
          <p:cNvPicPr>
            <a:picLocks noChangeAspect="1"/>
          </p:cNvPicPr>
          <p:nvPr/>
        </p:nvPicPr>
        <p:blipFill>
          <a:blip r:embed="rId3"/>
          <a:stretch>
            <a:fillRect/>
          </a:stretch>
        </p:blipFill>
        <p:spPr>
          <a:xfrm>
            <a:off x="152400" y="930022"/>
            <a:ext cx="8686800" cy="2438400"/>
          </a:xfrm>
          <a:prstGeom prst="rect">
            <a:avLst/>
          </a:prstGeom>
        </p:spPr>
      </p:pic>
    </p:spTree>
    <p:extLst>
      <p:ext uri="{BB962C8B-B14F-4D97-AF65-F5344CB8AC3E}">
        <p14:creationId xmlns:p14="http://schemas.microsoft.com/office/powerpoint/2010/main" val="495632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61686"/>
            <a:ext cx="8839200" cy="536573"/>
          </a:xfrm>
        </p:spPr>
        <p:txBody>
          <a:bodyPr/>
          <a:lstStyle/>
          <a:p>
            <a:r>
              <a:rPr lang="en-US" dirty="0"/>
              <a:t>A6: 2017 – Security Misconfiguration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59</a:t>
            </a:fld>
            <a:r>
              <a:rPr lang="en-US"/>
              <a:t> -</a:t>
            </a:r>
          </a:p>
        </p:txBody>
      </p:sp>
      <p:pic>
        <p:nvPicPr>
          <p:cNvPr id="4" name="Picture 3">
            <a:extLst>
              <a:ext uri="{FF2B5EF4-FFF2-40B4-BE49-F238E27FC236}">
                <a16:creationId xmlns:a16="http://schemas.microsoft.com/office/drawing/2014/main" id="{7778C413-C929-4FCF-A61C-C879DA32BBFE}"/>
              </a:ext>
            </a:extLst>
          </p:cNvPr>
          <p:cNvPicPr>
            <a:picLocks noChangeAspect="1"/>
          </p:cNvPicPr>
          <p:nvPr/>
        </p:nvPicPr>
        <p:blipFill>
          <a:blip r:embed="rId2"/>
          <a:stretch>
            <a:fillRect/>
          </a:stretch>
        </p:blipFill>
        <p:spPr>
          <a:xfrm>
            <a:off x="152400" y="838200"/>
            <a:ext cx="8686799" cy="4724400"/>
          </a:xfrm>
          <a:prstGeom prst="rect">
            <a:avLst/>
          </a:prstGeom>
        </p:spPr>
      </p:pic>
    </p:spTree>
    <p:extLst>
      <p:ext uri="{BB962C8B-B14F-4D97-AF65-F5344CB8AC3E}">
        <p14:creationId xmlns:p14="http://schemas.microsoft.com/office/powerpoint/2010/main" val="217378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OWASP TOP 10 2017</a:t>
            </a:r>
            <a:br>
              <a:rPr lang="en-US" dirty="0"/>
            </a:br>
            <a:endParaRPr lang="en-US" dirty="0"/>
          </a:p>
        </p:txBody>
      </p:sp>
      <p:sp>
        <p:nvSpPr>
          <p:cNvPr id="3" name="Text Placeholder 2"/>
          <p:cNvSpPr>
            <a:spLocks noGrp="1"/>
          </p:cNvSpPr>
          <p:nvPr>
            <p:ph type="body" sz="quarter" idx="10"/>
          </p:nvPr>
        </p:nvSpPr>
        <p:spPr/>
        <p:txBody>
          <a:bodyPr/>
          <a:lstStyle/>
          <a:p>
            <a:r>
              <a:rPr lang="en-US" dirty="0"/>
              <a:t>OWASP TOP 10 for 2017 LISTED</a:t>
            </a:r>
          </a:p>
        </p:txBody>
      </p:sp>
      <p:sp>
        <p:nvSpPr>
          <p:cNvPr id="22" name="TextBox 21"/>
          <p:cNvSpPr txBox="1"/>
          <p:nvPr/>
        </p:nvSpPr>
        <p:spPr>
          <a:xfrm>
            <a:off x="4787673" y="3962400"/>
            <a:ext cx="2823482" cy="369332"/>
          </a:xfrm>
          <a:prstGeom prst="rect">
            <a:avLst/>
          </a:prstGeom>
          <a:noFill/>
        </p:spPr>
        <p:txBody>
          <a:bodyPr wrap="square" rtlCol="0">
            <a:spAutoFit/>
          </a:bodyPr>
          <a:lstStyle/>
          <a:p>
            <a:pPr algn="ctr"/>
            <a:r>
              <a:rPr lang="en-US" i="1" dirty="0">
                <a:solidFill>
                  <a:schemeClr val="bg1"/>
                </a:solidFill>
              </a:rPr>
              <a:t>Click here for the answer</a:t>
            </a:r>
          </a:p>
        </p:txBody>
      </p:sp>
      <p:graphicFrame>
        <p:nvGraphicFramePr>
          <p:cNvPr id="2" name="Diagram 1"/>
          <p:cNvGraphicFramePr/>
          <p:nvPr>
            <p:extLst>
              <p:ext uri="{D42A27DB-BD31-4B8C-83A1-F6EECF244321}">
                <p14:modId xmlns:p14="http://schemas.microsoft.com/office/powerpoint/2010/main" val="768134029"/>
              </p:ext>
            </p:extLst>
          </p:nvPr>
        </p:nvGraphicFramePr>
        <p:xfrm>
          <a:off x="114300" y="965955"/>
          <a:ext cx="8915400" cy="3910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p:cNvSpPr/>
          <p:nvPr/>
        </p:nvSpPr>
        <p:spPr>
          <a:xfrm>
            <a:off x="4114800" y="3505200"/>
            <a:ext cx="2133600" cy="1143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a:t>
            </a:fld>
            <a:r>
              <a:rPr lang="en-US"/>
              <a:t> -</a:t>
            </a:r>
          </a:p>
        </p:txBody>
      </p:sp>
      <p:sp>
        <p:nvSpPr>
          <p:cNvPr id="9" name="Rounded Rectangle 5">
            <a:extLst>
              <a:ext uri="{FF2B5EF4-FFF2-40B4-BE49-F238E27FC236}">
                <a16:creationId xmlns:a16="http://schemas.microsoft.com/office/drawing/2014/main" id="{B4A8C4E8-7C0D-4EF5-AAF7-9416A1F14FCD}"/>
              </a:ext>
            </a:extLst>
          </p:cNvPr>
          <p:cNvSpPr/>
          <p:nvPr/>
        </p:nvSpPr>
        <p:spPr>
          <a:xfrm>
            <a:off x="6553200" y="2438400"/>
            <a:ext cx="2057400" cy="10668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5">
            <a:extLst>
              <a:ext uri="{FF2B5EF4-FFF2-40B4-BE49-F238E27FC236}">
                <a16:creationId xmlns:a16="http://schemas.microsoft.com/office/drawing/2014/main" id="{7BA9C628-D351-40ED-A1A6-CE98172FD65A}"/>
              </a:ext>
            </a:extLst>
          </p:cNvPr>
          <p:cNvSpPr/>
          <p:nvPr/>
        </p:nvSpPr>
        <p:spPr>
          <a:xfrm>
            <a:off x="6400800" y="1523999"/>
            <a:ext cx="1981200" cy="8464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2974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60</a:t>
            </a:fld>
            <a:r>
              <a:rPr lang="en-US"/>
              <a:t> -</a:t>
            </a:r>
          </a:p>
        </p:txBody>
      </p:sp>
      <p:pic>
        <p:nvPicPr>
          <p:cNvPr id="3" name="Picture 2">
            <a:extLst>
              <a:ext uri="{FF2B5EF4-FFF2-40B4-BE49-F238E27FC236}">
                <a16:creationId xmlns:a16="http://schemas.microsoft.com/office/drawing/2014/main" id="{15165325-9683-4CFD-82E6-EF2FE0304252}"/>
              </a:ext>
            </a:extLst>
          </p:cNvPr>
          <p:cNvPicPr>
            <a:picLocks noChangeAspect="1"/>
          </p:cNvPicPr>
          <p:nvPr/>
        </p:nvPicPr>
        <p:blipFill>
          <a:blip r:embed="rId2"/>
          <a:stretch>
            <a:fillRect/>
          </a:stretch>
        </p:blipFill>
        <p:spPr>
          <a:xfrm>
            <a:off x="228600" y="838200"/>
            <a:ext cx="8763000" cy="4800599"/>
          </a:xfrm>
          <a:prstGeom prst="rect">
            <a:avLst/>
          </a:prstGeom>
        </p:spPr>
      </p:pic>
    </p:spTree>
    <p:extLst>
      <p:ext uri="{BB962C8B-B14F-4D97-AF65-F5344CB8AC3E}">
        <p14:creationId xmlns:p14="http://schemas.microsoft.com/office/powerpoint/2010/main" val="23557140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52400" y="61686"/>
            <a:ext cx="8839200" cy="536573"/>
          </a:xfrm>
        </p:spPr>
        <p:txBody>
          <a:bodyPr/>
          <a:lstStyle/>
          <a:p>
            <a:r>
              <a:rPr lang="en-US" dirty="0"/>
              <a:t>A6: 2017 – Security Misconfiguration</a:t>
            </a:r>
          </a:p>
        </p:txBody>
      </p:sp>
      <p:sp>
        <p:nvSpPr>
          <p:cNvPr id="4" name="Text Placeholder 3"/>
          <p:cNvSpPr>
            <a:spLocks noGrp="1"/>
          </p:cNvSpPr>
          <p:nvPr>
            <p:ph type="body" sz="quarter" idx="10"/>
          </p:nvPr>
        </p:nvSpPr>
        <p:spPr/>
        <p:txBody>
          <a:bodyPr/>
          <a:lstStyle/>
          <a:p>
            <a:r>
              <a:rPr lang="en-US" dirty="0"/>
              <a:t>SECURITY MISCONFIGURATION</a:t>
            </a:r>
          </a:p>
        </p:txBody>
      </p:sp>
      <p:graphicFrame>
        <p:nvGraphicFramePr>
          <p:cNvPr id="7" name="Diagram 6"/>
          <p:cNvGraphicFramePr/>
          <p:nvPr>
            <p:extLst/>
          </p:nvPr>
        </p:nvGraphicFramePr>
        <p:xfrm>
          <a:off x="457200" y="990600"/>
          <a:ext cx="8305800" cy="4838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61</a:t>
            </a:fld>
            <a:r>
              <a:rPr lang="en-US"/>
              <a:t> -</a:t>
            </a:r>
          </a:p>
        </p:txBody>
      </p:sp>
    </p:spTree>
    <p:extLst>
      <p:ext uri="{BB962C8B-B14F-4D97-AF65-F5344CB8AC3E}">
        <p14:creationId xmlns:p14="http://schemas.microsoft.com/office/powerpoint/2010/main" val="2408997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5" name="Text Placeholder 4"/>
          <p:cNvSpPr>
            <a:spLocks noGrp="1"/>
          </p:cNvSpPr>
          <p:nvPr>
            <p:ph type="body" sz="quarter" idx="10"/>
          </p:nvPr>
        </p:nvSpPr>
        <p:spPr/>
        <p:txBody>
          <a:bodyPr/>
          <a:lstStyle/>
          <a:p>
            <a:r>
              <a:rPr lang="en-US" dirty="0"/>
              <a:t>PREVENTING SECURITY MISCONFIGURATION</a:t>
            </a:r>
          </a:p>
          <a:p>
            <a:endParaRPr lang="en-US" dirty="0"/>
          </a:p>
        </p:txBody>
      </p:sp>
      <p:sp>
        <p:nvSpPr>
          <p:cNvPr id="3" name="Text Placeholder 2"/>
          <p:cNvSpPr>
            <a:spLocks noGrp="1"/>
          </p:cNvSpPr>
          <p:nvPr>
            <p:ph type="body" sz="quarter" idx="11"/>
          </p:nvPr>
        </p:nvSpPr>
        <p:spPr/>
        <p:txBody>
          <a:bodyPr/>
          <a:lstStyle/>
          <a:p>
            <a:pPr marL="342900" marR="0" indent="-342900">
              <a:spcBef>
                <a:spcPts val="0"/>
              </a:spcBef>
              <a:spcAft>
                <a:spcPts val="400"/>
              </a:spcAft>
              <a:buFont typeface="+mj-lt"/>
              <a:buAutoNum type="arabicPeriod"/>
            </a:pPr>
            <a:r>
              <a:rPr lang="en-US" dirty="0">
                <a:cs typeface="Arial" pitchFamily="34" charset="0"/>
              </a:rPr>
              <a:t>The application </a:t>
            </a:r>
            <a:r>
              <a:rPr lang="en-US" b="1" dirty="0">
                <a:cs typeface="Arial" pitchFamily="34" charset="0"/>
              </a:rPr>
              <a:t>must</a:t>
            </a:r>
            <a:r>
              <a:rPr lang="en-US" dirty="0">
                <a:cs typeface="Arial" pitchFamily="34" charset="0"/>
              </a:rPr>
              <a:t> operate within the securely configured infrastructure and must not reduce or weaken the infrastructure security by design or implementation.</a:t>
            </a:r>
          </a:p>
          <a:p>
            <a:pPr marL="342900" marR="0" indent="-342900">
              <a:spcBef>
                <a:spcPts val="0"/>
              </a:spcBef>
              <a:spcAft>
                <a:spcPts val="400"/>
              </a:spcAft>
              <a:buFont typeface="+mj-lt"/>
              <a:buAutoNum type="arabicPeriod"/>
            </a:pPr>
            <a:r>
              <a:rPr lang="en-US" dirty="0">
                <a:cs typeface="Arial" pitchFamily="34" charset="0"/>
              </a:rPr>
              <a:t>Applications </a:t>
            </a:r>
            <a:r>
              <a:rPr lang="en-US" b="1" dirty="0">
                <a:cs typeface="Arial" pitchFamily="34" charset="0"/>
              </a:rPr>
              <a:t>must</a:t>
            </a:r>
            <a:r>
              <a:rPr lang="en-US" dirty="0">
                <a:cs typeface="Arial" pitchFamily="34" charset="0"/>
              </a:rPr>
              <a:t> be written to the specification of the most recently released critical security patch of the frameworks and systems component.</a:t>
            </a:r>
          </a:p>
          <a:p>
            <a:pPr marL="342900" marR="0" indent="-342900">
              <a:spcBef>
                <a:spcPts val="0"/>
              </a:spcBef>
              <a:spcAft>
                <a:spcPts val="400"/>
              </a:spcAft>
              <a:buFont typeface="+mj-lt"/>
              <a:buAutoNum type="arabicPeriod"/>
            </a:pPr>
            <a:r>
              <a:rPr lang="en-US" dirty="0">
                <a:cs typeface="Arial" pitchFamily="34" charset="0"/>
              </a:rPr>
              <a:t>All software libraries and frameworks </a:t>
            </a:r>
            <a:r>
              <a:rPr lang="en-US" b="1" dirty="0">
                <a:cs typeface="Arial" pitchFamily="34" charset="0"/>
              </a:rPr>
              <a:t>must</a:t>
            </a:r>
            <a:r>
              <a:rPr lang="en-US" dirty="0">
                <a:cs typeface="Arial" pitchFamily="34" charset="0"/>
              </a:rPr>
              <a:t> have critical security patches and updates deployed. Refer to FIS’ security patching standard for established timelines.</a:t>
            </a:r>
          </a:p>
          <a:p>
            <a:pPr marL="342900" marR="0" indent="-342900">
              <a:spcBef>
                <a:spcPts val="0"/>
              </a:spcBef>
              <a:spcAft>
                <a:spcPts val="400"/>
              </a:spcAft>
              <a:buFont typeface="+mj-lt"/>
              <a:buAutoNum type="arabicPeriod"/>
            </a:pPr>
            <a:r>
              <a:rPr lang="en-US" dirty="0">
                <a:cs typeface="Arial" pitchFamily="34" charset="0"/>
              </a:rPr>
              <a:t>Test code and parameters or any other functionality not intended for production, </a:t>
            </a:r>
            <a:r>
              <a:rPr lang="en-US" b="1" dirty="0">
                <a:cs typeface="Arial" pitchFamily="34" charset="0"/>
              </a:rPr>
              <a:t>must</a:t>
            </a:r>
            <a:r>
              <a:rPr lang="en-US" dirty="0">
                <a:cs typeface="Arial" pitchFamily="34" charset="0"/>
              </a:rPr>
              <a:t> be removed or turned off prior to deployment.</a:t>
            </a:r>
          </a:p>
          <a:p>
            <a:pPr marL="342900" marR="0" indent="-342900">
              <a:spcBef>
                <a:spcPts val="0"/>
              </a:spcBef>
              <a:spcAft>
                <a:spcPts val="400"/>
              </a:spcAft>
              <a:buFont typeface="+mj-lt"/>
              <a:buAutoNum type="arabicPeriod"/>
            </a:pPr>
            <a:r>
              <a:rPr lang="en-US" dirty="0">
                <a:cs typeface="Arial" pitchFamily="34" charset="0"/>
              </a:rPr>
              <a:t>Different credentials </a:t>
            </a:r>
            <a:r>
              <a:rPr lang="en-US" b="1" dirty="0">
                <a:cs typeface="Arial" pitchFamily="34" charset="0"/>
              </a:rPr>
              <a:t>must</a:t>
            </a:r>
            <a:r>
              <a:rPr lang="en-US" dirty="0">
                <a:cs typeface="Arial" pitchFamily="34" charset="0"/>
              </a:rPr>
              <a:t> be used in development and production environments.</a:t>
            </a:r>
          </a:p>
          <a:p>
            <a:pPr marL="342900" marR="0" indent="-342900">
              <a:spcBef>
                <a:spcPts val="0"/>
              </a:spcBef>
              <a:spcAft>
                <a:spcPts val="400"/>
              </a:spcAft>
              <a:buFont typeface="+mj-lt"/>
              <a:buAutoNum type="arabicPeriod"/>
            </a:pPr>
            <a:r>
              <a:rPr lang="en-US" dirty="0">
                <a:cs typeface="Arial" pitchFamily="34" charset="0"/>
              </a:rPr>
              <a:t>Applications </a:t>
            </a:r>
            <a:r>
              <a:rPr lang="en-US" b="1" dirty="0">
                <a:cs typeface="Arial" pitchFamily="34" charset="0"/>
              </a:rPr>
              <a:t>must</a:t>
            </a:r>
            <a:r>
              <a:rPr lang="en-US" dirty="0">
                <a:cs typeface="Arial" pitchFamily="34" charset="0"/>
              </a:rPr>
              <a:t> restrict direct access to confidential web resources from an unauthorized access. (for example, configuration files)</a:t>
            </a:r>
          </a:p>
          <a:p>
            <a:pPr marL="342900" marR="0" indent="-342900">
              <a:spcBef>
                <a:spcPts val="0"/>
              </a:spcBef>
              <a:spcAft>
                <a:spcPts val="400"/>
              </a:spcAft>
              <a:buFont typeface="+mj-lt"/>
              <a:buAutoNum type="arabicPeriod"/>
            </a:pPr>
            <a:r>
              <a:rPr lang="en-US" dirty="0">
                <a:cs typeface="Arial" pitchFamily="34" charset="0"/>
              </a:rPr>
              <a:t>Untrusted data </a:t>
            </a:r>
            <a:r>
              <a:rPr lang="en-US" b="1" dirty="0">
                <a:cs typeface="Arial" pitchFamily="34" charset="0"/>
              </a:rPr>
              <a:t>must</a:t>
            </a:r>
            <a:r>
              <a:rPr lang="en-US" dirty="0">
                <a:cs typeface="Arial" pitchFamily="34" charset="0"/>
              </a:rPr>
              <a:t> be validated that it does not contain malicious characters before being added to any HTTP response header, in order to prevent vulnerabilities like HTTP response splitting. This includes line feed and new line characters, like %0d and %0a.</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62</a:t>
            </a:fld>
            <a:r>
              <a:rPr lang="en-US"/>
              <a:t> -</a:t>
            </a:r>
          </a:p>
        </p:txBody>
      </p:sp>
    </p:spTree>
    <p:extLst>
      <p:ext uri="{BB962C8B-B14F-4D97-AF65-F5344CB8AC3E}">
        <p14:creationId xmlns:p14="http://schemas.microsoft.com/office/powerpoint/2010/main" val="1674814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5" name="Text Placeholder 4"/>
          <p:cNvSpPr>
            <a:spLocks noGrp="1"/>
          </p:cNvSpPr>
          <p:nvPr>
            <p:ph type="body" sz="quarter" idx="10"/>
          </p:nvPr>
        </p:nvSpPr>
        <p:spPr/>
        <p:txBody>
          <a:bodyPr/>
          <a:lstStyle/>
          <a:p>
            <a:r>
              <a:rPr lang="en-US" dirty="0"/>
              <a:t>PREVENTING SECURITY MISCONFIGURATION – CONT.</a:t>
            </a:r>
          </a:p>
        </p:txBody>
      </p:sp>
      <p:sp>
        <p:nvSpPr>
          <p:cNvPr id="3" name="Text Placeholder 2"/>
          <p:cNvSpPr>
            <a:spLocks noGrp="1"/>
          </p:cNvSpPr>
          <p:nvPr>
            <p:ph type="body" sz="quarter" idx="11"/>
          </p:nvPr>
        </p:nvSpPr>
        <p:spPr/>
        <p:txBody>
          <a:bodyPr/>
          <a:lstStyle/>
          <a:p>
            <a:pPr marL="342900" indent="-342900">
              <a:spcAft>
                <a:spcPts val="400"/>
              </a:spcAft>
              <a:buFont typeface="+mj-lt"/>
              <a:buAutoNum type="arabicPeriod" startAt="8"/>
            </a:pPr>
            <a:r>
              <a:rPr lang="en-US" dirty="0">
                <a:cs typeface="Arial" pitchFamily="34" charset="0"/>
              </a:rPr>
              <a:t>For all frameworks, libraries, code snippets etc. default passwords </a:t>
            </a:r>
            <a:r>
              <a:rPr lang="en-US" b="1" dirty="0">
                <a:cs typeface="Arial" pitchFamily="34" charset="0"/>
              </a:rPr>
              <a:t>must</a:t>
            </a:r>
            <a:r>
              <a:rPr lang="en-US" dirty="0">
                <a:cs typeface="Arial" pitchFamily="34" charset="0"/>
              </a:rPr>
              <a:t> be changed.</a:t>
            </a:r>
          </a:p>
          <a:p>
            <a:pPr marL="342900" indent="-342900">
              <a:spcAft>
                <a:spcPts val="400"/>
              </a:spcAft>
              <a:buFont typeface="+mj-lt"/>
              <a:buAutoNum type="arabicPeriod" startAt="8"/>
            </a:pPr>
            <a:r>
              <a:rPr lang="en-US" dirty="0">
                <a:cs typeface="Arial" pitchFamily="34" charset="0"/>
              </a:rPr>
              <a:t>For all frameworks, libraries, code snippets, databases, servers default accounts </a:t>
            </a:r>
            <a:r>
              <a:rPr lang="en-US" b="1" dirty="0">
                <a:cs typeface="Arial" pitchFamily="34" charset="0"/>
              </a:rPr>
              <a:t>must</a:t>
            </a:r>
            <a:r>
              <a:rPr lang="en-US" dirty="0">
                <a:cs typeface="Arial" pitchFamily="34" charset="0"/>
              </a:rPr>
              <a:t> be deleted</a:t>
            </a:r>
          </a:p>
          <a:p>
            <a:pPr marL="800100" lvl="1" indent="-342900">
              <a:spcAft>
                <a:spcPts val="400"/>
              </a:spcAft>
              <a:buFont typeface="+mj-lt"/>
              <a:buAutoNum type="alphaLcPeriod"/>
            </a:pPr>
            <a:r>
              <a:rPr lang="en-US" sz="1800" dirty="0">
                <a:cs typeface="Arial" pitchFamily="34" charset="0"/>
              </a:rPr>
              <a:t>If it cannot be deleted then it </a:t>
            </a:r>
            <a:r>
              <a:rPr lang="en-US" sz="1800" b="1" dirty="0">
                <a:cs typeface="Arial" pitchFamily="34" charset="0"/>
              </a:rPr>
              <a:t>must</a:t>
            </a:r>
            <a:r>
              <a:rPr lang="en-US" sz="1800" dirty="0">
                <a:cs typeface="Arial" pitchFamily="34" charset="0"/>
              </a:rPr>
              <a:t> follow password change policy.</a:t>
            </a:r>
          </a:p>
          <a:p>
            <a:pPr marL="342900" indent="-342900">
              <a:spcAft>
                <a:spcPts val="400"/>
              </a:spcAft>
              <a:buFont typeface="+mj-lt"/>
              <a:buAutoNum type="arabicPeriod" startAt="8"/>
            </a:pPr>
            <a:r>
              <a:rPr lang="en-US" dirty="0">
                <a:cs typeface="Arial" pitchFamily="34" charset="0"/>
              </a:rPr>
              <a:t>Applications </a:t>
            </a:r>
            <a:r>
              <a:rPr lang="en-US" b="1" dirty="0">
                <a:cs typeface="Arial" pitchFamily="34" charset="0"/>
              </a:rPr>
              <a:t>must</a:t>
            </a:r>
            <a:r>
              <a:rPr lang="en-US" dirty="0">
                <a:cs typeface="Arial" pitchFamily="34" charset="0"/>
              </a:rPr>
              <a:t> restrict direct access to confidential web resources.</a:t>
            </a:r>
          </a:p>
          <a:p>
            <a:pPr marL="342900" indent="-342900">
              <a:spcAft>
                <a:spcPts val="400"/>
              </a:spcAft>
              <a:buFont typeface="+mj-lt"/>
              <a:buAutoNum type="arabicPeriod" startAt="8"/>
            </a:pPr>
            <a:r>
              <a:rPr lang="en-US" dirty="0">
                <a:cs typeface="Arial" pitchFamily="34" charset="0"/>
              </a:rPr>
              <a:t>Applications </a:t>
            </a:r>
            <a:r>
              <a:rPr lang="en-US" b="1" dirty="0">
                <a:cs typeface="Arial" pitchFamily="34" charset="0"/>
              </a:rPr>
              <a:t>must </a:t>
            </a:r>
            <a:r>
              <a:rPr lang="en-US" dirty="0">
                <a:cs typeface="Arial" pitchFamily="34" charset="0"/>
              </a:rPr>
              <a:t>configure custom error page(s) for common HTTP errors and runtime errors to prevent displaying default error information.</a:t>
            </a:r>
          </a:p>
          <a:p>
            <a:pPr marL="342900" indent="-342900">
              <a:spcAft>
                <a:spcPts val="400"/>
              </a:spcAft>
              <a:buFont typeface="+mj-lt"/>
              <a:buAutoNum type="arabicPeriod" startAt="8"/>
            </a:pPr>
            <a:endParaRPr lang="en-US" dirty="0">
              <a:cs typeface="Arial" pitchFamily="34" charset="0"/>
            </a:endParaRPr>
          </a:p>
          <a:p>
            <a:pPr>
              <a:spcAft>
                <a:spcPts val="400"/>
              </a:spcAft>
            </a:pPr>
            <a:r>
              <a:rPr lang="en-US" i="1" dirty="0">
                <a:cs typeface="Arial" pitchFamily="34" charset="0"/>
              </a:rPr>
              <a:t>Additional Standards for JAVA Technology</a:t>
            </a:r>
          </a:p>
          <a:p>
            <a:pPr marL="342900" indent="-342900">
              <a:spcAft>
                <a:spcPts val="400"/>
              </a:spcAft>
              <a:buFont typeface="+mj-lt"/>
              <a:buAutoNum type="arabicPeriod"/>
            </a:pPr>
            <a:r>
              <a:rPr lang="en-US" dirty="0">
                <a:cs typeface="Arial" pitchFamily="34" charset="0"/>
              </a:rPr>
              <a:t>Applications using axis2 library for web services </a:t>
            </a:r>
            <a:r>
              <a:rPr lang="en-US" b="1" dirty="0">
                <a:cs typeface="Arial" pitchFamily="34" charset="0"/>
              </a:rPr>
              <a:t>must</a:t>
            </a:r>
            <a:r>
              <a:rPr lang="en-US" dirty="0">
                <a:cs typeface="Arial" pitchFamily="34" charset="0"/>
              </a:rPr>
              <a:t> disable SOAP monitor module by removing any references such as &lt;module ref="</a:t>
            </a:r>
            <a:r>
              <a:rPr lang="en-US" dirty="0" err="1">
                <a:cs typeface="Arial" pitchFamily="34" charset="0"/>
              </a:rPr>
              <a:t>soapmonitor</a:t>
            </a:r>
            <a:r>
              <a:rPr lang="en-US" dirty="0">
                <a:cs typeface="Arial" pitchFamily="34" charset="0"/>
              </a:rPr>
              <a:t>"/&gt; in the web.xml file for production level environments.</a:t>
            </a:r>
          </a:p>
          <a:p>
            <a:pPr marL="342900" indent="-342900">
              <a:spcAft>
                <a:spcPts val="400"/>
              </a:spcAft>
              <a:buFont typeface="+mj-lt"/>
              <a:buAutoNum type="arabicPeriod" startAt="8"/>
            </a:pPr>
            <a:endParaRPr lang="en-US" dirty="0">
              <a:cs typeface="Arial" pitchFamily="34" charset="0"/>
            </a:endParaRPr>
          </a:p>
          <a:p>
            <a:pPr>
              <a:spcAft>
                <a:spcPts val="400"/>
              </a:spcAft>
            </a:pPr>
            <a:endParaRPr lang="en-US" dirty="0">
              <a:cs typeface="Arial" pitchFamily="34" charset="0"/>
            </a:endParaRPr>
          </a:p>
          <a:p>
            <a:endParaRPr lang="en-US" dirty="0"/>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63</a:t>
            </a:fld>
            <a:r>
              <a:rPr lang="en-US"/>
              <a:t> -</a:t>
            </a:r>
          </a:p>
        </p:txBody>
      </p:sp>
    </p:spTree>
    <p:extLst>
      <p:ext uri="{BB962C8B-B14F-4D97-AF65-F5344CB8AC3E}">
        <p14:creationId xmlns:p14="http://schemas.microsoft.com/office/powerpoint/2010/main" val="3136858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A6: 2017 – Security Misconfiguration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64</a:t>
            </a:fld>
            <a:r>
              <a:rPr lang="en-US"/>
              <a:t> -</a:t>
            </a:r>
          </a:p>
        </p:txBody>
      </p:sp>
      <p:sp>
        <p:nvSpPr>
          <p:cNvPr id="5" name="TextBox 4">
            <a:extLst>
              <a:ext uri="{FF2B5EF4-FFF2-40B4-BE49-F238E27FC236}">
                <a16:creationId xmlns:a16="http://schemas.microsoft.com/office/drawing/2014/main" id="{ACD4A9DA-FDAD-45E1-AA73-653BDA6FB745}"/>
              </a:ext>
            </a:extLst>
          </p:cNvPr>
          <p:cNvSpPr txBox="1"/>
          <p:nvPr/>
        </p:nvSpPr>
        <p:spPr>
          <a:xfrm>
            <a:off x="304800" y="838200"/>
            <a:ext cx="8534400" cy="6186309"/>
          </a:xfrm>
          <a:prstGeom prst="rect">
            <a:avLst/>
          </a:prstGeom>
          <a:noFill/>
        </p:spPr>
        <p:txBody>
          <a:bodyPr wrap="square" rtlCol="0">
            <a:spAutoFit/>
          </a:bodyPr>
          <a:lstStyle/>
          <a:p>
            <a:endParaRPr lang="en-US" dirty="0"/>
          </a:p>
          <a:p>
            <a:r>
              <a:rPr lang="en-US" dirty="0"/>
              <a:t>Best practices for HTTP Server Header Configuration</a:t>
            </a:r>
          </a:p>
          <a:p>
            <a:endParaRPr lang="en-US" dirty="0"/>
          </a:p>
          <a:p>
            <a:r>
              <a:rPr lang="en-US" dirty="0"/>
              <a:t>Header always set X-XSS-Protection "1; mode=block"</a:t>
            </a:r>
          </a:p>
          <a:p>
            <a:r>
              <a:rPr lang="en-US" dirty="0"/>
              <a:t>Header always append X-Frame-Options DENY</a:t>
            </a:r>
          </a:p>
          <a:p>
            <a:r>
              <a:rPr lang="en-US" dirty="0"/>
              <a:t>Header always set Content-Security-Policy "default-</a:t>
            </a:r>
            <a:r>
              <a:rPr lang="en-US" dirty="0" err="1"/>
              <a:t>src</a:t>
            </a:r>
            <a:r>
              <a:rPr lang="en-US" dirty="0"/>
              <a:t> 'self' *.efunds.com 'unsafe-inline' 'unsafe-</a:t>
            </a:r>
            <a:r>
              <a:rPr lang="en-US" dirty="0" err="1"/>
              <a:t>eval</a:t>
            </a:r>
            <a:r>
              <a:rPr lang="en-US" dirty="0"/>
              <a:t>'"</a:t>
            </a:r>
          </a:p>
          <a:p>
            <a:r>
              <a:rPr lang="en-US" dirty="0"/>
              <a:t>Header always set Strict-Transport-Security "max-age=7776000; </a:t>
            </a:r>
            <a:r>
              <a:rPr lang="en-US" dirty="0" err="1"/>
              <a:t>includeSubdomains</a:t>
            </a:r>
            <a:r>
              <a:rPr lang="en-US" dirty="0"/>
              <a:t>; preload"</a:t>
            </a:r>
          </a:p>
          <a:p>
            <a:r>
              <a:rPr lang="en-US" dirty="0"/>
              <a:t>Header always set Cache-Control "private, no-cache, max-age=0, must-revalidate, no-store, proxy-revalidate, no-transform"</a:t>
            </a:r>
          </a:p>
          <a:p>
            <a:r>
              <a:rPr lang="en-US" dirty="0"/>
              <a:t>Header always set Pragma "no-cache"</a:t>
            </a:r>
          </a:p>
          <a:p>
            <a:r>
              <a:rPr lang="en-US" dirty="0"/>
              <a:t>Header always set Expires "0"</a:t>
            </a:r>
          </a:p>
          <a:p>
            <a:r>
              <a:rPr lang="en-US" dirty="0"/>
              <a:t>Header always set Public-Key-Pins "pin-sha256=\"C6XiP3TlslAO0jxTlPXXE/VTPajdIgJwX9na7D9KCFk=\"; max-age=5184000; </a:t>
            </a:r>
            <a:r>
              <a:rPr lang="en-US" dirty="0" err="1"/>
              <a:t>includeSubDomains</a:t>
            </a:r>
            <a:r>
              <a:rPr lang="en-US" dirty="0"/>
              <a:t>“</a:t>
            </a:r>
          </a:p>
          <a:p>
            <a:endParaRPr lang="en-US" dirty="0"/>
          </a:p>
          <a:p>
            <a:endParaRPr lang="en-US" dirty="0"/>
          </a:p>
          <a:p>
            <a:endParaRPr lang="en-US" b="1" dirty="0"/>
          </a:p>
          <a:p>
            <a:endParaRPr lang="en-US" dirty="0"/>
          </a:p>
          <a:p>
            <a:endParaRPr lang="en-US" dirty="0"/>
          </a:p>
          <a:p>
            <a:endParaRPr lang="en-US" dirty="0"/>
          </a:p>
        </p:txBody>
      </p:sp>
    </p:spTree>
    <p:extLst>
      <p:ext uri="{BB962C8B-B14F-4D97-AF65-F5344CB8AC3E}">
        <p14:creationId xmlns:p14="http://schemas.microsoft.com/office/powerpoint/2010/main" val="18937924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A7: 2017 – Cross-Site Scripting (XSS)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65</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152400" y="838200"/>
            <a:ext cx="9054530" cy="2585323"/>
          </a:xfrm>
          <a:prstGeom prst="rect">
            <a:avLst/>
          </a:prstGeom>
          <a:noFill/>
        </p:spPr>
        <p:txBody>
          <a:bodyPr wrap="none" rtlCol="0">
            <a:spAutoFit/>
          </a:bodyPr>
          <a:lstStyle/>
          <a:p>
            <a:r>
              <a:rPr lang="en-US" b="1" dirty="0"/>
              <a:t>What is Cross Site Scripting</a:t>
            </a:r>
          </a:p>
          <a:p>
            <a:endParaRPr lang="en-US" b="1" dirty="0"/>
          </a:p>
          <a:p>
            <a:r>
              <a:rPr lang="en-US" dirty="0"/>
              <a:t>Cross-Site Scripting (XSS) attacks are a type of injection, in which malicious scripts are injected </a:t>
            </a:r>
          </a:p>
          <a:p>
            <a:r>
              <a:rPr lang="en-US" dirty="0"/>
              <a:t>into otherwise benign and trusted websites. XSS attacks occur when an attacker uses a web </a:t>
            </a:r>
          </a:p>
          <a:p>
            <a:r>
              <a:rPr lang="en-US" dirty="0"/>
              <a:t>application to send malicious code, generally in the form of a browser side script, to a different</a:t>
            </a:r>
          </a:p>
          <a:p>
            <a:r>
              <a:rPr lang="en-US" dirty="0"/>
              <a:t>end user. Flaws that allow these attacks to succeed are quite widespread and occur anywhere</a:t>
            </a:r>
          </a:p>
          <a:p>
            <a:r>
              <a:rPr lang="en-US" dirty="0"/>
              <a:t>a web application uses input from a user within the output it generates without validating or </a:t>
            </a:r>
          </a:p>
          <a:p>
            <a:r>
              <a:rPr lang="en-US" dirty="0"/>
              <a:t>encoding it.</a:t>
            </a:r>
            <a:endParaRPr lang="en-US" b="1" dirty="0"/>
          </a:p>
          <a:p>
            <a:endParaRPr lang="en-US" b="1" dirty="0"/>
          </a:p>
        </p:txBody>
      </p:sp>
    </p:spTree>
    <p:extLst>
      <p:ext uri="{BB962C8B-B14F-4D97-AF65-F5344CB8AC3E}">
        <p14:creationId xmlns:p14="http://schemas.microsoft.com/office/powerpoint/2010/main" val="12675269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A7: 2017 – Cross-Site Scripting (XSS)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66</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AB75E815-DD26-4C00-9BDC-125D1D3AE4A0}"/>
              </a:ext>
            </a:extLst>
          </p:cNvPr>
          <p:cNvPicPr>
            <a:picLocks noChangeAspect="1"/>
          </p:cNvPicPr>
          <p:nvPr/>
        </p:nvPicPr>
        <p:blipFill>
          <a:blip r:embed="rId3"/>
          <a:stretch>
            <a:fillRect/>
          </a:stretch>
        </p:blipFill>
        <p:spPr>
          <a:xfrm>
            <a:off x="228600" y="943481"/>
            <a:ext cx="8458200" cy="2466975"/>
          </a:xfrm>
          <a:prstGeom prst="rect">
            <a:avLst/>
          </a:prstGeom>
        </p:spPr>
      </p:pic>
    </p:spTree>
    <p:extLst>
      <p:ext uri="{BB962C8B-B14F-4D97-AF65-F5344CB8AC3E}">
        <p14:creationId xmlns:p14="http://schemas.microsoft.com/office/powerpoint/2010/main" val="10971732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 y="61686"/>
            <a:ext cx="8839200" cy="536573"/>
          </a:xfrm>
        </p:spPr>
        <p:txBody>
          <a:bodyPr/>
          <a:lstStyle/>
          <a:p>
            <a:r>
              <a:rPr lang="en-US" dirty="0"/>
              <a:t>A7: 2017 – Cross-Site Scripting (XSS)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67</a:t>
            </a:fld>
            <a:r>
              <a:rPr lang="en-US"/>
              <a:t> -</a:t>
            </a:r>
          </a:p>
        </p:txBody>
      </p:sp>
      <p:pic>
        <p:nvPicPr>
          <p:cNvPr id="3" name="Picture 2">
            <a:extLst>
              <a:ext uri="{FF2B5EF4-FFF2-40B4-BE49-F238E27FC236}">
                <a16:creationId xmlns:a16="http://schemas.microsoft.com/office/drawing/2014/main" id="{E91D9C12-123B-470D-8A2A-41AA3045900B}"/>
              </a:ext>
            </a:extLst>
          </p:cNvPr>
          <p:cNvPicPr>
            <a:picLocks noChangeAspect="1"/>
          </p:cNvPicPr>
          <p:nvPr/>
        </p:nvPicPr>
        <p:blipFill>
          <a:blip r:embed="rId2"/>
          <a:stretch>
            <a:fillRect/>
          </a:stretch>
        </p:blipFill>
        <p:spPr>
          <a:xfrm>
            <a:off x="152400" y="762000"/>
            <a:ext cx="8839200" cy="4724400"/>
          </a:xfrm>
          <a:prstGeom prst="rect">
            <a:avLst/>
          </a:prstGeom>
        </p:spPr>
      </p:pic>
    </p:spTree>
    <p:extLst>
      <p:ext uri="{BB962C8B-B14F-4D97-AF65-F5344CB8AC3E}">
        <p14:creationId xmlns:p14="http://schemas.microsoft.com/office/powerpoint/2010/main" val="3922147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A7: 2017 – Cross-Site Scripting (XSS)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68</a:t>
            </a:fld>
            <a:r>
              <a:rPr lang="en-US"/>
              <a:t> -</a:t>
            </a:r>
          </a:p>
        </p:txBody>
      </p:sp>
      <p:pic>
        <p:nvPicPr>
          <p:cNvPr id="4" name="Picture 3">
            <a:extLst>
              <a:ext uri="{FF2B5EF4-FFF2-40B4-BE49-F238E27FC236}">
                <a16:creationId xmlns:a16="http://schemas.microsoft.com/office/drawing/2014/main" id="{8097C190-8BA7-4B69-B0B3-2495F23C34F4}"/>
              </a:ext>
            </a:extLst>
          </p:cNvPr>
          <p:cNvPicPr>
            <a:picLocks noChangeAspect="1"/>
          </p:cNvPicPr>
          <p:nvPr/>
        </p:nvPicPr>
        <p:blipFill>
          <a:blip r:embed="rId2"/>
          <a:stretch>
            <a:fillRect/>
          </a:stretch>
        </p:blipFill>
        <p:spPr>
          <a:xfrm>
            <a:off x="152400" y="838200"/>
            <a:ext cx="8839199" cy="4800600"/>
          </a:xfrm>
          <a:prstGeom prst="rect">
            <a:avLst/>
          </a:prstGeom>
        </p:spPr>
      </p:pic>
    </p:spTree>
    <p:extLst>
      <p:ext uri="{BB962C8B-B14F-4D97-AF65-F5344CB8AC3E}">
        <p14:creationId xmlns:p14="http://schemas.microsoft.com/office/powerpoint/2010/main" val="30736833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A8:2017 – Insecure Deserialization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69</a:t>
            </a:fld>
            <a:r>
              <a:rPr lang="en-US"/>
              <a:t> -</a:t>
            </a:r>
          </a:p>
        </p:txBody>
      </p:sp>
      <p:sp>
        <p:nvSpPr>
          <p:cNvPr id="13" name="TextBox 12">
            <a:extLst>
              <a:ext uri="{FF2B5EF4-FFF2-40B4-BE49-F238E27FC236}">
                <a16:creationId xmlns:a16="http://schemas.microsoft.com/office/drawing/2014/main" id="{03DC871D-3663-4C1E-820A-18619D6C01E2}"/>
              </a:ext>
            </a:extLst>
          </p:cNvPr>
          <p:cNvSpPr txBox="1"/>
          <p:nvPr/>
        </p:nvSpPr>
        <p:spPr>
          <a:xfrm>
            <a:off x="38100" y="838200"/>
            <a:ext cx="3236655" cy="369332"/>
          </a:xfrm>
          <a:prstGeom prst="rect">
            <a:avLst/>
          </a:prstGeom>
          <a:noFill/>
        </p:spPr>
        <p:txBody>
          <a:bodyPr wrap="none" rtlCol="0">
            <a:spAutoFit/>
          </a:bodyPr>
          <a:lstStyle/>
          <a:p>
            <a:r>
              <a:rPr lang="en-US" b="1" dirty="0"/>
              <a:t>What is Insecure Deserialization</a:t>
            </a:r>
          </a:p>
        </p:txBody>
      </p:sp>
    </p:spTree>
    <p:extLst>
      <p:ext uri="{BB962C8B-B14F-4D97-AF65-F5344CB8AC3E}">
        <p14:creationId xmlns:p14="http://schemas.microsoft.com/office/powerpoint/2010/main" val="1853229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WHAT CHANGED FROM VERSION 2013 TO 2017?</a:t>
            </a:r>
            <a:br>
              <a:rPr lang="en-US" dirty="0"/>
            </a:br>
            <a:endParaRPr lang="en-US" dirty="0"/>
          </a:p>
        </p:txBody>
      </p:sp>
      <p:sp>
        <p:nvSpPr>
          <p:cNvPr id="7" name="Text Placeholder 6"/>
          <p:cNvSpPr>
            <a:spLocks noGrp="1"/>
          </p:cNvSpPr>
          <p:nvPr>
            <p:ph type="body" sz="quarter" idx="10"/>
          </p:nvPr>
        </p:nvSpPr>
        <p:spPr/>
        <p:txBody>
          <a:bodyPr/>
          <a:lstStyle/>
          <a:p>
            <a:r>
              <a:rPr lang="en-US" dirty="0"/>
              <a:t>3 NEW ADDITIONS, MERGED AND PRIORITY CHANGES FROM OWASP TOP 10 2017</a:t>
            </a:r>
          </a:p>
        </p:txBody>
      </p:sp>
      <p:sp>
        <p:nvSpPr>
          <p:cNvPr id="3" name="Text Placeholder 2"/>
          <p:cNvSpPr>
            <a:spLocks noGrp="1"/>
          </p:cNvSpPr>
          <p:nvPr>
            <p:ph type="body" sz="quarter" idx="11"/>
          </p:nvPr>
        </p:nvSpPr>
        <p:spPr/>
        <p:txBody>
          <a:bodyPr/>
          <a:lstStyle/>
          <a:p>
            <a:endParaRPr lang="en-US" dirty="0"/>
          </a:p>
          <a:p>
            <a:endParaRPr lang="en-US" dirty="0"/>
          </a:p>
        </p:txBody>
      </p:sp>
      <p:sp>
        <p:nvSpPr>
          <p:cNvPr id="22" name="TextBox 21"/>
          <p:cNvSpPr txBox="1"/>
          <p:nvPr/>
        </p:nvSpPr>
        <p:spPr>
          <a:xfrm>
            <a:off x="4787673" y="4267200"/>
            <a:ext cx="2823482" cy="369332"/>
          </a:xfrm>
          <a:prstGeom prst="rect">
            <a:avLst/>
          </a:prstGeom>
          <a:noFill/>
        </p:spPr>
        <p:txBody>
          <a:bodyPr wrap="square" rtlCol="0">
            <a:spAutoFit/>
          </a:bodyPr>
          <a:lstStyle/>
          <a:p>
            <a:pPr algn="ctr"/>
            <a:r>
              <a:rPr lang="en-US" i="1" dirty="0">
                <a:solidFill>
                  <a:schemeClr val="bg1"/>
                </a:solidFill>
              </a:rPr>
              <a:t>Click here for the answer</a:t>
            </a:r>
          </a:p>
        </p:txBody>
      </p:sp>
      <p:sp>
        <p:nvSpPr>
          <p:cNvPr id="1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a:t>
            </a:fld>
            <a:r>
              <a:rPr lang="en-US"/>
              <a:t> -</a:t>
            </a:r>
          </a:p>
        </p:txBody>
      </p:sp>
      <p:pic>
        <p:nvPicPr>
          <p:cNvPr id="4" name="Picture 3">
            <a:extLst>
              <a:ext uri="{FF2B5EF4-FFF2-40B4-BE49-F238E27FC236}">
                <a16:creationId xmlns:a16="http://schemas.microsoft.com/office/drawing/2014/main" id="{1F126BAA-E3B0-436E-A666-3D427150AD89}"/>
              </a:ext>
            </a:extLst>
          </p:cNvPr>
          <p:cNvPicPr>
            <a:picLocks noChangeAspect="1"/>
          </p:cNvPicPr>
          <p:nvPr/>
        </p:nvPicPr>
        <p:blipFill>
          <a:blip r:embed="rId2"/>
          <a:stretch>
            <a:fillRect/>
          </a:stretch>
        </p:blipFill>
        <p:spPr>
          <a:xfrm>
            <a:off x="215673" y="1089991"/>
            <a:ext cx="8623527" cy="4625009"/>
          </a:xfrm>
          <a:prstGeom prst="rect">
            <a:avLst/>
          </a:prstGeom>
        </p:spPr>
      </p:pic>
    </p:spTree>
    <p:extLst>
      <p:ext uri="{BB962C8B-B14F-4D97-AF65-F5344CB8AC3E}">
        <p14:creationId xmlns:p14="http://schemas.microsoft.com/office/powerpoint/2010/main" val="9827441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A8:2017 – Insecure Deserialization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70</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8049E14B-13E7-43B1-A857-DCC09155718D}"/>
              </a:ext>
            </a:extLst>
          </p:cNvPr>
          <p:cNvPicPr>
            <a:picLocks noChangeAspect="1"/>
          </p:cNvPicPr>
          <p:nvPr/>
        </p:nvPicPr>
        <p:blipFill>
          <a:blip r:embed="rId3"/>
          <a:stretch>
            <a:fillRect/>
          </a:stretch>
        </p:blipFill>
        <p:spPr>
          <a:xfrm>
            <a:off x="152400" y="919097"/>
            <a:ext cx="8686800" cy="2738503"/>
          </a:xfrm>
          <a:prstGeom prst="rect">
            <a:avLst/>
          </a:prstGeom>
        </p:spPr>
      </p:pic>
    </p:spTree>
    <p:extLst>
      <p:ext uri="{BB962C8B-B14F-4D97-AF65-F5344CB8AC3E}">
        <p14:creationId xmlns:p14="http://schemas.microsoft.com/office/powerpoint/2010/main" val="361568672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A8:2017 – Insecure Deserialization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71</a:t>
            </a:fld>
            <a:r>
              <a:rPr lang="en-US"/>
              <a:t> -</a:t>
            </a:r>
          </a:p>
        </p:txBody>
      </p:sp>
      <p:pic>
        <p:nvPicPr>
          <p:cNvPr id="5" name="Picture 4">
            <a:extLst>
              <a:ext uri="{FF2B5EF4-FFF2-40B4-BE49-F238E27FC236}">
                <a16:creationId xmlns:a16="http://schemas.microsoft.com/office/drawing/2014/main" id="{466301F5-E621-4C39-8CA9-9F99777C5170}"/>
              </a:ext>
            </a:extLst>
          </p:cNvPr>
          <p:cNvPicPr>
            <a:picLocks noChangeAspect="1"/>
          </p:cNvPicPr>
          <p:nvPr/>
        </p:nvPicPr>
        <p:blipFill>
          <a:blip r:embed="rId2"/>
          <a:stretch>
            <a:fillRect/>
          </a:stretch>
        </p:blipFill>
        <p:spPr>
          <a:xfrm>
            <a:off x="152400" y="762000"/>
            <a:ext cx="8839200" cy="4876800"/>
          </a:xfrm>
          <a:prstGeom prst="rect">
            <a:avLst/>
          </a:prstGeom>
        </p:spPr>
      </p:pic>
    </p:spTree>
    <p:extLst>
      <p:ext uri="{BB962C8B-B14F-4D97-AF65-F5344CB8AC3E}">
        <p14:creationId xmlns:p14="http://schemas.microsoft.com/office/powerpoint/2010/main" val="1224037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A8:2017 – Insecure Deserialization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72</a:t>
            </a:fld>
            <a:r>
              <a:rPr lang="en-US"/>
              <a:t> -</a:t>
            </a:r>
          </a:p>
        </p:txBody>
      </p:sp>
      <p:pic>
        <p:nvPicPr>
          <p:cNvPr id="3" name="Picture 2">
            <a:extLst>
              <a:ext uri="{FF2B5EF4-FFF2-40B4-BE49-F238E27FC236}">
                <a16:creationId xmlns:a16="http://schemas.microsoft.com/office/drawing/2014/main" id="{3EF906F9-81A5-44AB-BA26-082535CB3191}"/>
              </a:ext>
            </a:extLst>
          </p:cNvPr>
          <p:cNvPicPr>
            <a:picLocks noChangeAspect="1"/>
          </p:cNvPicPr>
          <p:nvPr/>
        </p:nvPicPr>
        <p:blipFill>
          <a:blip r:embed="rId2"/>
          <a:stretch>
            <a:fillRect/>
          </a:stretch>
        </p:blipFill>
        <p:spPr>
          <a:xfrm>
            <a:off x="152400" y="838200"/>
            <a:ext cx="8839199" cy="4800600"/>
          </a:xfrm>
          <a:prstGeom prst="rect">
            <a:avLst/>
          </a:prstGeom>
        </p:spPr>
      </p:pic>
    </p:spTree>
    <p:extLst>
      <p:ext uri="{BB962C8B-B14F-4D97-AF65-F5344CB8AC3E}">
        <p14:creationId xmlns:p14="http://schemas.microsoft.com/office/powerpoint/2010/main" val="38314920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73</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3" name="Picture 2">
            <a:extLst>
              <a:ext uri="{FF2B5EF4-FFF2-40B4-BE49-F238E27FC236}">
                <a16:creationId xmlns:a16="http://schemas.microsoft.com/office/drawing/2014/main" id="{84647648-6DF6-402E-8C1C-CAD4A0949E37}"/>
              </a:ext>
            </a:extLst>
          </p:cNvPr>
          <p:cNvPicPr>
            <a:picLocks noChangeAspect="1"/>
          </p:cNvPicPr>
          <p:nvPr/>
        </p:nvPicPr>
        <p:blipFill>
          <a:blip r:embed="rId3"/>
          <a:stretch>
            <a:fillRect/>
          </a:stretch>
        </p:blipFill>
        <p:spPr>
          <a:xfrm>
            <a:off x="228600" y="934576"/>
            <a:ext cx="8686800" cy="2609041"/>
          </a:xfrm>
          <a:prstGeom prst="rect">
            <a:avLst/>
          </a:prstGeom>
        </p:spPr>
      </p:pic>
    </p:spTree>
    <p:extLst>
      <p:ext uri="{BB962C8B-B14F-4D97-AF65-F5344CB8AC3E}">
        <p14:creationId xmlns:p14="http://schemas.microsoft.com/office/powerpoint/2010/main" val="4290212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74</a:t>
            </a:fld>
            <a:r>
              <a:rPr lang="en-US"/>
              <a:t> -</a:t>
            </a:r>
          </a:p>
        </p:txBody>
      </p:sp>
      <p:pic>
        <p:nvPicPr>
          <p:cNvPr id="3" name="Picture 2">
            <a:extLst>
              <a:ext uri="{FF2B5EF4-FFF2-40B4-BE49-F238E27FC236}">
                <a16:creationId xmlns:a16="http://schemas.microsoft.com/office/drawing/2014/main" id="{114A2351-62FF-4901-9101-5C60FA624784}"/>
              </a:ext>
            </a:extLst>
          </p:cNvPr>
          <p:cNvPicPr>
            <a:picLocks noChangeAspect="1"/>
          </p:cNvPicPr>
          <p:nvPr/>
        </p:nvPicPr>
        <p:blipFill>
          <a:blip r:embed="rId2"/>
          <a:stretch>
            <a:fillRect/>
          </a:stretch>
        </p:blipFill>
        <p:spPr>
          <a:xfrm>
            <a:off x="152400" y="838200"/>
            <a:ext cx="8686799" cy="4800600"/>
          </a:xfrm>
          <a:prstGeom prst="rect">
            <a:avLst/>
          </a:prstGeom>
        </p:spPr>
      </p:pic>
    </p:spTree>
    <p:extLst>
      <p:ext uri="{BB962C8B-B14F-4D97-AF65-F5344CB8AC3E}">
        <p14:creationId xmlns:p14="http://schemas.microsoft.com/office/powerpoint/2010/main" val="41616114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75</a:t>
            </a:fld>
            <a:r>
              <a:rPr lang="en-US"/>
              <a:t> -</a:t>
            </a:r>
          </a:p>
        </p:txBody>
      </p:sp>
      <p:pic>
        <p:nvPicPr>
          <p:cNvPr id="3" name="Picture 2">
            <a:extLst>
              <a:ext uri="{FF2B5EF4-FFF2-40B4-BE49-F238E27FC236}">
                <a16:creationId xmlns:a16="http://schemas.microsoft.com/office/drawing/2014/main" id="{43942CBA-DB9D-42FE-8EA3-6A70D1215FC2}"/>
              </a:ext>
            </a:extLst>
          </p:cNvPr>
          <p:cNvPicPr>
            <a:picLocks noChangeAspect="1"/>
          </p:cNvPicPr>
          <p:nvPr/>
        </p:nvPicPr>
        <p:blipFill>
          <a:blip r:embed="rId2"/>
          <a:stretch>
            <a:fillRect/>
          </a:stretch>
        </p:blipFill>
        <p:spPr>
          <a:xfrm>
            <a:off x="152400" y="838200"/>
            <a:ext cx="8839200" cy="4800599"/>
          </a:xfrm>
          <a:prstGeom prst="rect">
            <a:avLst/>
          </a:prstGeom>
        </p:spPr>
      </p:pic>
    </p:spTree>
    <p:extLst>
      <p:ext uri="{BB962C8B-B14F-4D97-AF65-F5344CB8AC3E}">
        <p14:creationId xmlns:p14="http://schemas.microsoft.com/office/powerpoint/2010/main" val="40842955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a:t>A9:2017 – Using Components with Known Vulnerabilities</a:t>
            </a:r>
          </a:p>
        </p:txBody>
      </p:sp>
      <p:sp>
        <p:nvSpPr>
          <p:cNvPr id="4" name="Text Placeholder 3"/>
          <p:cNvSpPr>
            <a:spLocks noGrp="1"/>
          </p:cNvSpPr>
          <p:nvPr>
            <p:ph type="body" sz="quarter" idx="10"/>
          </p:nvPr>
        </p:nvSpPr>
        <p:spPr/>
        <p:txBody>
          <a:bodyPr/>
          <a:lstStyle/>
          <a:p>
            <a:r>
              <a:rPr lang="en-US" dirty="0"/>
              <a:t>USING COMPONENTS WITH KNOWN VULNERABILITIES</a:t>
            </a:r>
          </a:p>
        </p:txBody>
      </p:sp>
      <p:graphicFrame>
        <p:nvGraphicFramePr>
          <p:cNvPr id="7" name="Diagram 6"/>
          <p:cNvGraphicFramePr/>
          <p:nvPr>
            <p:extLst/>
          </p:nvPr>
        </p:nvGraphicFramePr>
        <p:xfrm>
          <a:off x="228600" y="1143000"/>
          <a:ext cx="8763000"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76</a:t>
            </a:fld>
            <a:r>
              <a:rPr lang="en-US"/>
              <a:t> -</a:t>
            </a:r>
          </a:p>
        </p:txBody>
      </p:sp>
    </p:spTree>
    <p:extLst>
      <p:ext uri="{BB962C8B-B14F-4D97-AF65-F5344CB8AC3E}">
        <p14:creationId xmlns:p14="http://schemas.microsoft.com/office/powerpoint/2010/main" val="12085941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6" name="Text Placeholder 5"/>
          <p:cNvSpPr>
            <a:spLocks noGrp="1"/>
          </p:cNvSpPr>
          <p:nvPr>
            <p:ph type="body" sz="quarter" idx="10"/>
          </p:nvPr>
        </p:nvSpPr>
        <p:spPr/>
        <p:txBody>
          <a:bodyPr/>
          <a:lstStyle/>
          <a:p>
            <a:r>
              <a:rPr lang="en-US" dirty="0"/>
              <a:t>USING COMPONENTS WITH KNOWN VULNERABILITIES</a:t>
            </a:r>
          </a:p>
        </p:txBody>
      </p:sp>
      <p:grpSp>
        <p:nvGrpSpPr>
          <p:cNvPr id="3" name="Group 2"/>
          <p:cNvGrpSpPr/>
          <p:nvPr/>
        </p:nvGrpSpPr>
        <p:grpSpPr>
          <a:xfrm>
            <a:off x="304800" y="1066800"/>
            <a:ext cx="8534400" cy="4586711"/>
            <a:chOff x="0" y="484931"/>
            <a:chExt cx="9144000" cy="5625785"/>
          </a:xfrm>
        </p:grpSpPr>
        <p:graphicFrame>
          <p:nvGraphicFramePr>
            <p:cNvPr id="7" name="Chart 6"/>
            <p:cNvGraphicFramePr/>
            <p:nvPr>
              <p:extLst/>
            </p:nvPr>
          </p:nvGraphicFramePr>
          <p:xfrm>
            <a:off x="0" y="1157716"/>
            <a:ext cx="6629400" cy="4953000"/>
          </p:xfrm>
          <a:graphic>
            <a:graphicData uri="http://schemas.openxmlformats.org/drawingml/2006/chart">
              <c:chart xmlns:c="http://schemas.openxmlformats.org/drawingml/2006/chart" xmlns:r="http://schemas.openxmlformats.org/officeDocument/2006/relationships" r:id="rId2"/>
            </a:graphicData>
          </a:graphic>
        </p:graphicFrame>
        <p:sp>
          <p:nvSpPr>
            <p:cNvPr id="8" name="Oval Callout 7"/>
            <p:cNvSpPr/>
            <p:nvPr/>
          </p:nvSpPr>
          <p:spPr>
            <a:xfrm>
              <a:off x="1676400" y="484931"/>
              <a:ext cx="2438400" cy="1143000"/>
            </a:xfrm>
            <a:prstGeom prst="wedgeEllipseCallout">
              <a:avLst>
                <a:gd name="adj1" fmla="val 19555"/>
                <a:gd name="adj2" fmla="val 13110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sz="1400" b="1" dirty="0">
                  <a:solidFill>
                    <a:srgbClr val="000000"/>
                  </a:solidFill>
                </a:rPr>
                <a:t>29 MILLION vulnerable downloads in 2011</a:t>
              </a:r>
            </a:p>
          </p:txBody>
        </p:sp>
        <p:pic>
          <p:nvPicPr>
            <p:cNvPr id="9" name="table"/>
            <p:cNvPicPr>
              <a:picLocks noChangeAspect="1"/>
            </p:cNvPicPr>
            <p:nvPr/>
          </p:nvPicPr>
          <p:blipFill>
            <a:blip r:embed="rId3"/>
            <a:stretch>
              <a:fillRect/>
            </a:stretch>
          </p:blipFill>
          <p:spPr>
            <a:xfrm>
              <a:off x="1371600" y="3297690"/>
              <a:ext cx="3352800" cy="1577340"/>
            </a:xfrm>
            <a:prstGeom prst="rect">
              <a:avLst/>
            </a:prstGeom>
          </p:spPr>
        </p:pic>
        <p:graphicFrame>
          <p:nvGraphicFramePr>
            <p:cNvPr id="10" name="Chart 9"/>
            <p:cNvGraphicFramePr/>
            <p:nvPr>
              <p:extLst/>
            </p:nvPr>
          </p:nvGraphicFramePr>
          <p:xfrm>
            <a:off x="5143500" y="561131"/>
            <a:ext cx="4000500" cy="3467100"/>
          </p:xfrm>
          <a:graphic>
            <a:graphicData uri="http://schemas.openxmlformats.org/drawingml/2006/chart">
              <c:chart xmlns:c="http://schemas.openxmlformats.org/drawingml/2006/chart" xmlns:r="http://schemas.openxmlformats.org/officeDocument/2006/relationships" r:id="rId4"/>
            </a:graphicData>
          </a:graphic>
        </p:graphicFrame>
      </p:gr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77</a:t>
            </a:fld>
            <a:r>
              <a:rPr lang="en-US"/>
              <a:t> -</a:t>
            </a:r>
          </a:p>
        </p:txBody>
      </p:sp>
    </p:spTree>
    <p:extLst>
      <p:ext uri="{BB962C8B-B14F-4D97-AF65-F5344CB8AC3E}">
        <p14:creationId xmlns:p14="http://schemas.microsoft.com/office/powerpoint/2010/main" val="21015807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4" name="Text Placeholder 3"/>
          <p:cNvSpPr>
            <a:spLocks noGrp="1"/>
          </p:cNvSpPr>
          <p:nvPr>
            <p:ph type="body" sz="quarter" idx="10"/>
          </p:nvPr>
        </p:nvSpPr>
        <p:spPr/>
        <p:txBody>
          <a:bodyPr/>
          <a:lstStyle/>
          <a:p>
            <a:r>
              <a:rPr lang="en-US" dirty="0"/>
              <a:t>PREVENTING KNOWN VULNERABILITIES IN COMPONENTS</a:t>
            </a:r>
          </a:p>
        </p:txBody>
      </p:sp>
      <p:sp>
        <p:nvSpPr>
          <p:cNvPr id="5" name="Text Placeholder 4"/>
          <p:cNvSpPr>
            <a:spLocks noGrp="1"/>
          </p:cNvSpPr>
          <p:nvPr>
            <p:ph type="body" sz="quarter" idx="11"/>
          </p:nvPr>
        </p:nvSpPr>
        <p:spPr>
          <a:xfrm>
            <a:off x="152400" y="1219200"/>
            <a:ext cx="8839200" cy="4038600"/>
          </a:xfrm>
        </p:spPr>
        <p:txBody>
          <a:bodyPr/>
          <a:lstStyle/>
          <a:p>
            <a:pPr marL="342900" marR="0" indent="-342900">
              <a:spcBef>
                <a:spcPts val="0"/>
              </a:spcBef>
              <a:spcAft>
                <a:spcPts val="400"/>
              </a:spcAft>
              <a:buFont typeface="+mj-lt"/>
              <a:buAutoNum type="arabicPeriod"/>
            </a:pPr>
            <a:r>
              <a:rPr lang="en-US" dirty="0">
                <a:cs typeface="Arial" pitchFamily="34" charset="0"/>
              </a:rPr>
              <a:t>Third party software components </a:t>
            </a:r>
            <a:r>
              <a:rPr lang="en-US" b="1" dirty="0">
                <a:cs typeface="Arial" pitchFamily="34" charset="0"/>
              </a:rPr>
              <a:t>must</a:t>
            </a:r>
            <a:r>
              <a:rPr lang="en-US" dirty="0">
                <a:cs typeface="Arial" pitchFamily="34" charset="0"/>
              </a:rPr>
              <a:t> be evaluated for potential vulnerabilities it may introduce into an application. [Effective March 31st, 2016]</a:t>
            </a:r>
          </a:p>
          <a:p>
            <a:pPr marL="342900" marR="0" indent="-342900">
              <a:spcBef>
                <a:spcPts val="0"/>
              </a:spcBef>
              <a:spcAft>
                <a:spcPts val="400"/>
              </a:spcAft>
              <a:buFont typeface="+mj-lt"/>
              <a:buAutoNum type="arabicPeriod"/>
            </a:pPr>
            <a:r>
              <a:rPr lang="en-US" dirty="0">
                <a:cs typeface="Arial" pitchFamily="34" charset="0"/>
              </a:rPr>
              <a:t>Line of business development teams </a:t>
            </a:r>
            <a:r>
              <a:rPr lang="en-US" b="1" dirty="0">
                <a:cs typeface="Arial" pitchFamily="34" charset="0"/>
              </a:rPr>
              <a:t>must</a:t>
            </a:r>
            <a:r>
              <a:rPr lang="en-US" dirty="0">
                <a:cs typeface="Arial" pitchFamily="34" charset="0"/>
              </a:rPr>
              <a:t> have monitoring plans for all critical and high security vulnerabilities. [Effective Sep 30th, 2015]</a:t>
            </a:r>
          </a:p>
          <a:p>
            <a:pPr marL="800100" lvl="1" indent="-342900">
              <a:spcAft>
                <a:spcPts val="400"/>
              </a:spcAft>
              <a:buFont typeface="+mj-lt"/>
              <a:buAutoNum type="alphaLcPeriod"/>
            </a:pPr>
            <a:r>
              <a:rPr lang="en-US" sz="1800" dirty="0">
                <a:cs typeface="Arial" pitchFamily="34" charset="0"/>
              </a:rPr>
              <a:t>The monitoring </a:t>
            </a:r>
            <a:r>
              <a:rPr lang="en-US" sz="1800" b="1" dirty="0">
                <a:cs typeface="Arial" pitchFamily="34" charset="0"/>
              </a:rPr>
              <a:t>must</a:t>
            </a:r>
            <a:r>
              <a:rPr lang="en-US" sz="1800" dirty="0">
                <a:cs typeface="Arial" pitchFamily="34" charset="0"/>
              </a:rPr>
              <a:t> happen at least quarterly using the National Vulnerabilities Database.</a:t>
            </a:r>
          </a:p>
          <a:p>
            <a:pPr marL="342900" marR="0" indent="-342900">
              <a:spcBef>
                <a:spcPts val="0"/>
              </a:spcBef>
              <a:spcAft>
                <a:spcPts val="400"/>
              </a:spcAft>
              <a:buFont typeface="+mj-lt"/>
              <a:buAutoNum type="arabicPeriod"/>
            </a:pPr>
            <a:r>
              <a:rPr lang="en-US" dirty="0">
                <a:cs typeface="Arial" pitchFamily="34" charset="0"/>
              </a:rPr>
              <a:t>Line of business development teams </a:t>
            </a:r>
            <a:r>
              <a:rPr lang="en-US" b="1" dirty="0">
                <a:cs typeface="Arial" pitchFamily="34" charset="0"/>
              </a:rPr>
              <a:t>must</a:t>
            </a:r>
            <a:r>
              <a:rPr lang="en-US" dirty="0">
                <a:cs typeface="Arial" pitchFamily="34" charset="0"/>
              </a:rPr>
              <a:t> have a remediation plan for all critical and high security vulnerabilities. [Effective Oct 31st, 2015]</a:t>
            </a:r>
          </a:p>
          <a:p>
            <a:pPr marL="800100" lvl="1" indent="-342900">
              <a:spcAft>
                <a:spcPts val="400"/>
              </a:spcAft>
              <a:buFont typeface="+mj-lt"/>
              <a:buAutoNum type="alphaLcPeriod"/>
            </a:pPr>
            <a:r>
              <a:rPr lang="en-US" sz="1800" dirty="0">
                <a:cs typeface="Arial" pitchFamily="34" charset="0"/>
              </a:rPr>
              <a:t>If there are critical security patches released for third party components, libraries and functions used by the applications then they </a:t>
            </a:r>
            <a:r>
              <a:rPr lang="en-US" sz="1800" b="1" dirty="0">
                <a:cs typeface="Arial" pitchFamily="34" charset="0"/>
              </a:rPr>
              <a:t>must</a:t>
            </a:r>
            <a:r>
              <a:rPr lang="en-US" sz="1800" dirty="0">
                <a:cs typeface="Arial" pitchFamily="34" charset="0"/>
              </a:rPr>
              <a:t> be upgraded to include that patch.</a:t>
            </a: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78</a:t>
            </a:fld>
            <a:r>
              <a:rPr lang="en-US"/>
              <a:t> -</a:t>
            </a:r>
          </a:p>
        </p:txBody>
      </p:sp>
    </p:spTree>
    <p:extLst>
      <p:ext uri="{BB962C8B-B14F-4D97-AF65-F5344CB8AC3E}">
        <p14:creationId xmlns:p14="http://schemas.microsoft.com/office/powerpoint/2010/main" val="36520916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A9:2017 – Using Components with Known Vulnerabilities</a:t>
            </a:r>
          </a:p>
        </p:txBody>
      </p:sp>
      <p:sp>
        <p:nvSpPr>
          <p:cNvPr id="4" name="Text Placeholder 3"/>
          <p:cNvSpPr>
            <a:spLocks noGrp="1"/>
          </p:cNvSpPr>
          <p:nvPr>
            <p:ph type="body" sz="quarter" idx="10"/>
          </p:nvPr>
        </p:nvSpPr>
        <p:spPr/>
        <p:txBody>
          <a:bodyPr/>
          <a:lstStyle/>
          <a:p>
            <a:r>
              <a:rPr lang="en-US" dirty="0"/>
              <a:t>PREVENTING KNOWN VULNERABILITIES IN COMPONENTS – CONT.</a:t>
            </a:r>
          </a:p>
        </p:txBody>
      </p:sp>
      <p:sp>
        <p:nvSpPr>
          <p:cNvPr id="5" name="Text Placeholder 4"/>
          <p:cNvSpPr>
            <a:spLocks noGrp="1"/>
          </p:cNvSpPr>
          <p:nvPr>
            <p:ph type="body" sz="quarter" idx="11"/>
          </p:nvPr>
        </p:nvSpPr>
        <p:spPr>
          <a:xfrm>
            <a:off x="152400" y="1219200"/>
            <a:ext cx="8839200" cy="5181600"/>
          </a:xfrm>
        </p:spPr>
        <p:txBody>
          <a:bodyPr/>
          <a:lstStyle/>
          <a:p>
            <a:pPr marL="800100" lvl="1" indent="-342900">
              <a:spcAft>
                <a:spcPts val="400"/>
              </a:spcAft>
              <a:buFont typeface="+mj-lt"/>
              <a:buAutoNum type="alphaLcPeriod" startAt="2"/>
            </a:pPr>
            <a:r>
              <a:rPr lang="en-US" sz="1800" dirty="0">
                <a:cs typeface="Arial" pitchFamily="34" charset="0"/>
              </a:rPr>
              <a:t>Functionality of the components which have critical security issues </a:t>
            </a:r>
            <a:r>
              <a:rPr lang="en-US" sz="1800" b="1" dirty="0">
                <a:cs typeface="Arial" pitchFamily="34" charset="0"/>
              </a:rPr>
              <a:t>must</a:t>
            </a:r>
            <a:r>
              <a:rPr lang="en-US" sz="1800" dirty="0">
                <a:cs typeface="Arial" pitchFamily="34" charset="0"/>
              </a:rPr>
              <a:t> have the solution applied as soon as commercially reasonable as a critical deployment.  In the event that no solution or patch is available, mitigating controls must be put in place until such a patch becomes available by the vendor.</a:t>
            </a:r>
          </a:p>
          <a:p>
            <a:pPr marL="800100" lvl="1" indent="-342900">
              <a:spcAft>
                <a:spcPts val="400"/>
              </a:spcAft>
              <a:buFont typeface="+mj-lt"/>
              <a:buAutoNum type="alphaLcPeriod" startAt="2"/>
            </a:pPr>
            <a:r>
              <a:rPr lang="en-US" sz="1800" dirty="0">
                <a:cs typeface="Arial" pitchFamily="34" charset="0"/>
              </a:rPr>
              <a:t>Remediation </a:t>
            </a:r>
            <a:r>
              <a:rPr lang="en-US" sz="1800" b="1" dirty="0">
                <a:cs typeface="Arial" pitchFamily="34" charset="0"/>
              </a:rPr>
              <a:t>is required </a:t>
            </a:r>
            <a:r>
              <a:rPr lang="en-US" sz="1800" dirty="0">
                <a:cs typeface="Arial" pitchFamily="34" charset="0"/>
              </a:rPr>
              <a:t>if a vulnerable function of the component is used. Where appropriate, security wrappers around the components should be added to disable unused functionality and secure weak or vulnerable aspects of the component.</a:t>
            </a:r>
          </a:p>
          <a:p>
            <a:endParaRPr lang="en-US" dirty="0"/>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79</a:t>
            </a:fld>
            <a:r>
              <a:rPr lang="en-US"/>
              <a:t> -</a:t>
            </a:r>
          </a:p>
        </p:txBody>
      </p:sp>
    </p:spTree>
    <p:extLst>
      <p:ext uri="{BB962C8B-B14F-4D97-AF65-F5344CB8AC3E}">
        <p14:creationId xmlns:p14="http://schemas.microsoft.com/office/powerpoint/2010/main" val="931860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 2017 -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a:t>
            </a:fld>
            <a:r>
              <a:rPr lang="en-US"/>
              <a:t> -</a:t>
            </a:r>
          </a:p>
        </p:txBody>
      </p:sp>
      <p:sp>
        <p:nvSpPr>
          <p:cNvPr id="3" name="TextBox 2">
            <a:extLst>
              <a:ext uri="{FF2B5EF4-FFF2-40B4-BE49-F238E27FC236}">
                <a16:creationId xmlns:a16="http://schemas.microsoft.com/office/drawing/2014/main" id="{3EBD1C34-9F75-4216-8271-3AF4068A9097}"/>
              </a:ext>
            </a:extLst>
          </p:cNvPr>
          <p:cNvSpPr txBox="1"/>
          <p:nvPr/>
        </p:nvSpPr>
        <p:spPr>
          <a:xfrm>
            <a:off x="381000" y="990600"/>
            <a:ext cx="8458200" cy="2308324"/>
          </a:xfrm>
          <a:prstGeom prst="rect">
            <a:avLst/>
          </a:prstGeom>
          <a:noFill/>
        </p:spPr>
        <p:txBody>
          <a:bodyPr wrap="square" rtlCol="0">
            <a:spAutoFit/>
          </a:bodyPr>
          <a:lstStyle/>
          <a:p>
            <a:r>
              <a:rPr lang="en-US" b="1" dirty="0"/>
              <a:t>What</a:t>
            </a:r>
            <a:r>
              <a:rPr lang="en-US" dirty="0"/>
              <a:t> </a:t>
            </a:r>
            <a:r>
              <a:rPr lang="en-US" b="1" dirty="0"/>
              <a:t>is Injection:</a:t>
            </a:r>
          </a:p>
          <a:p>
            <a:endParaRPr lang="en-US" dirty="0"/>
          </a:p>
          <a:p>
            <a:r>
              <a:rPr lang="en-US" dirty="0"/>
              <a:t>An attacker supplies untrusted input to a program. This input gets processed by an interpreter as part of a command or query. In turn, this alters the execution of that program.</a:t>
            </a:r>
          </a:p>
          <a:p>
            <a:endParaRPr lang="en-US" dirty="0"/>
          </a:p>
          <a:p>
            <a:endParaRPr lang="en-US" dirty="0"/>
          </a:p>
          <a:p>
            <a:endParaRPr lang="en-US" dirty="0"/>
          </a:p>
        </p:txBody>
      </p:sp>
    </p:spTree>
    <p:extLst>
      <p:ext uri="{BB962C8B-B14F-4D97-AF65-F5344CB8AC3E}">
        <p14:creationId xmlns:p14="http://schemas.microsoft.com/office/powerpoint/2010/main" val="40837463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A9:2017 – Using Components with Known Vulnerabilities</a:t>
            </a:r>
          </a:p>
        </p:txBody>
      </p:sp>
      <p:sp>
        <p:nvSpPr>
          <p:cNvPr id="7" name="Text Placeholder 6"/>
          <p:cNvSpPr>
            <a:spLocks noGrp="1"/>
          </p:cNvSpPr>
          <p:nvPr>
            <p:ph type="body" sz="quarter" idx="10"/>
          </p:nvPr>
        </p:nvSpPr>
        <p:spPr/>
        <p:txBody>
          <a:bodyPr/>
          <a:lstStyle/>
          <a:p>
            <a:r>
              <a:rPr lang="en-US" dirty="0"/>
              <a:t>KNOWN VULNERABILITIES IN COMPONENTS ILLUSTRATED</a:t>
            </a:r>
          </a:p>
        </p:txBody>
      </p:sp>
      <p:pic>
        <p:nvPicPr>
          <p:cNvPr id="64" name="Picture 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533132"/>
            <a:ext cx="8991600" cy="35236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6" name="Text Box 6"/>
          <p:cNvSpPr txBox="1">
            <a:spLocks noChangeArrowheads="1"/>
          </p:cNvSpPr>
          <p:nvPr/>
        </p:nvSpPr>
        <p:spPr bwMode="auto">
          <a:xfrm>
            <a:off x="63640" y="5172468"/>
            <a:ext cx="2128576" cy="258532"/>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lnSpc>
                <a:spcPct val="90000"/>
              </a:lnSpc>
            </a:pPr>
            <a:r>
              <a:rPr lang="en-US" sz="1200" b="1" dirty="0">
                <a:latin typeface="Tahoma" pitchFamily="34" charset="0"/>
                <a:ea typeface="Tahoma" pitchFamily="34" charset="0"/>
                <a:cs typeface="Tahoma" pitchFamily="34" charset="0"/>
              </a:rPr>
              <a:t>Most out of Date!</a:t>
            </a:r>
          </a:p>
        </p:txBody>
      </p:sp>
      <p:sp>
        <p:nvSpPr>
          <p:cNvPr id="68" name="Text Box 6"/>
          <p:cNvSpPr txBox="1">
            <a:spLocks noChangeArrowheads="1"/>
          </p:cNvSpPr>
          <p:nvPr/>
        </p:nvSpPr>
        <p:spPr bwMode="auto">
          <a:xfrm>
            <a:off x="6108561" y="5172468"/>
            <a:ext cx="2971800" cy="258532"/>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pPr>
            <a:r>
              <a:rPr lang="en-US" sz="1200" b="1" dirty="0">
                <a:latin typeface="Tahoma" pitchFamily="34" charset="0"/>
                <a:ea typeface="Tahoma" pitchFamily="34" charset="0"/>
                <a:cs typeface="Tahoma" pitchFamily="34" charset="0"/>
              </a:rPr>
              <a:t>Details Developer Needs</a:t>
            </a:r>
          </a:p>
        </p:txBody>
      </p:sp>
      <p:sp>
        <p:nvSpPr>
          <p:cNvPr id="69" name="Text Box 6"/>
          <p:cNvSpPr txBox="1">
            <a:spLocks noChangeArrowheads="1"/>
          </p:cNvSpPr>
          <p:nvPr/>
        </p:nvSpPr>
        <p:spPr bwMode="auto">
          <a:xfrm>
            <a:off x="1206640" y="5477268"/>
            <a:ext cx="6553199" cy="258532"/>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hangingPunct="0">
              <a:lnSpc>
                <a:spcPct val="90000"/>
              </a:lnSpc>
            </a:pPr>
            <a:r>
              <a:rPr lang="en-US" sz="1200" b="1" dirty="0">
                <a:latin typeface="Tahoma" pitchFamily="34" charset="0"/>
                <a:ea typeface="Tahoma" pitchFamily="34" charset="0"/>
                <a:cs typeface="Tahoma" pitchFamily="34" charset="0"/>
              </a:rPr>
              <a:t>This can automatically be run EVERY TIME software is built!!</a:t>
            </a:r>
          </a:p>
        </p:txBody>
      </p:sp>
      <p:sp>
        <p:nvSpPr>
          <p:cNvPr id="70" name="Rounded Rectangle 69"/>
          <p:cNvSpPr/>
          <p:nvPr/>
        </p:nvSpPr>
        <p:spPr>
          <a:xfrm>
            <a:off x="152400" y="1944277"/>
            <a:ext cx="533400" cy="3200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1" name="Rounded Rectangle 70"/>
          <p:cNvSpPr/>
          <p:nvPr/>
        </p:nvSpPr>
        <p:spPr>
          <a:xfrm>
            <a:off x="6324600" y="1914132"/>
            <a:ext cx="2667000" cy="3200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1"/>
          <p:cNvSpPr/>
          <p:nvPr/>
        </p:nvSpPr>
        <p:spPr>
          <a:xfrm>
            <a:off x="152400" y="1143000"/>
            <a:ext cx="8839200" cy="286232"/>
          </a:xfrm>
          <a:prstGeom prst="rect">
            <a:avLst/>
          </a:prstGeom>
        </p:spPr>
        <p:txBody>
          <a:bodyPr wrap="square">
            <a:spAutoFit/>
          </a:bodyPr>
          <a:lstStyle/>
          <a:p>
            <a:pPr eaLnBrk="0" hangingPunct="0">
              <a:lnSpc>
                <a:spcPct val="90000"/>
              </a:lnSpc>
            </a:pPr>
            <a:r>
              <a:rPr lang="en-US" sz="1400" dirty="0">
                <a:latin typeface="Tahoma" pitchFamily="34" charset="0"/>
                <a:ea typeface="Tahoma" pitchFamily="34" charset="0"/>
                <a:cs typeface="Tahoma" pitchFamily="34" charset="0"/>
              </a:rPr>
              <a:t>Output from the Maven Versions Plugin – Automated Analysis of Libraries’ Status against Central repository</a:t>
            </a:r>
          </a:p>
        </p:txBody>
      </p:sp>
      <p:sp>
        <p:nvSpPr>
          <p:cNvPr id="11"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80</a:t>
            </a:fld>
            <a:r>
              <a:rPr lang="en-US"/>
              <a:t> -</a:t>
            </a:r>
          </a:p>
        </p:txBody>
      </p:sp>
    </p:spTree>
    <p:extLst>
      <p:ext uri="{BB962C8B-B14F-4D97-AF65-F5344CB8AC3E}">
        <p14:creationId xmlns:p14="http://schemas.microsoft.com/office/powerpoint/2010/main" val="30589229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A10:2017 – Insufficient Logging &amp; Monitoring</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81</a:t>
            </a:fld>
            <a:r>
              <a:rPr lang="en-US"/>
              <a:t> -</a:t>
            </a:r>
          </a:p>
        </p:txBody>
      </p:sp>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2"/>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pic>
        <p:nvPicPr>
          <p:cNvPr id="4" name="Picture 3">
            <a:extLst>
              <a:ext uri="{FF2B5EF4-FFF2-40B4-BE49-F238E27FC236}">
                <a16:creationId xmlns:a16="http://schemas.microsoft.com/office/drawing/2014/main" id="{683710AB-5868-4599-A65E-ABC33A7068BA}"/>
              </a:ext>
            </a:extLst>
          </p:cNvPr>
          <p:cNvPicPr>
            <a:picLocks noChangeAspect="1"/>
          </p:cNvPicPr>
          <p:nvPr/>
        </p:nvPicPr>
        <p:blipFill>
          <a:blip r:embed="rId3"/>
          <a:stretch>
            <a:fillRect/>
          </a:stretch>
        </p:blipFill>
        <p:spPr>
          <a:xfrm>
            <a:off x="304801" y="1086168"/>
            <a:ext cx="8534400" cy="2457450"/>
          </a:xfrm>
          <a:prstGeom prst="rect">
            <a:avLst/>
          </a:prstGeom>
        </p:spPr>
      </p:pic>
    </p:spTree>
    <p:extLst>
      <p:ext uri="{BB962C8B-B14F-4D97-AF65-F5344CB8AC3E}">
        <p14:creationId xmlns:p14="http://schemas.microsoft.com/office/powerpoint/2010/main" val="39512722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A10:2017 – Insufficient Logging &amp; Monitoring</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82</a:t>
            </a:fld>
            <a:r>
              <a:rPr lang="en-US"/>
              <a:t> -</a:t>
            </a:r>
          </a:p>
        </p:txBody>
      </p:sp>
      <p:pic>
        <p:nvPicPr>
          <p:cNvPr id="4" name="Picture 3">
            <a:extLst>
              <a:ext uri="{FF2B5EF4-FFF2-40B4-BE49-F238E27FC236}">
                <a16:creationId xmlns:a16="http://schemas.microsoft.com/office/drawing/2014/main" id="{2885A2FB-1A4B-4339-9096-BA2894299DF5}"/>
              </a:ext>
            </a:extLst>
          </p:cNvPr>
          <p:cNvPicPr>
            <a:picLocks noChangeAspect="1"/>
          </p:cNvPicPr>
          <p:nvPr/>
        </p:nvPicPr>
        <p:blipFill>
          <a:blip r:embed="rId2"/>
          <a:stretch>
            <a:fillRect/>
          </a:stretch>
        </p:blipFill>
        <p:spPr>
          <a:xfrm>
            <a:off x="152400" y="762000"/>
            <a:ext cx="8762999" cy="4953000"/>
          </a:xfrm>
          <a:prstGeom prst="rect">
            <a:avLst/>
          </a:prstGeom>
        </p:spPr>
      </p:pic>
    </p:spTree>
    <p:extLst>
      <p:ext uri="{BB962C8B-B14F-4D97-AF65-F5344CB8AC3E}">
        <p14:creationId xmlns:p14="http://schemas.microsoft.com/office/powerpoint/2010/main" val="5936294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A10:2017 – Insufficient Logging &amp; Monitoring</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83</a:t>
            </a:fld>
            <a:r>
              <a:rPr lang="en-US"/>
              <a:t> -</a:t>
            </a:r>
          </a:p>
        </p:txBody>
      </p:sp>
      <p:pic>
        <p:nvPicPr>
          <p:cNvPr id="4" name="Picture 3">
            <a:extLst>
              <a:ext uri="{FF2B5EF4-FFF2-40B4-BE49-F238E27FC236}">
                <a16:creationId xmlns:a16="http://schemas.microsoft.com/office/drawing/2014/main" id="{03E9EAB4-273E-4D24-B5D2-D79411E82BCF}"/>
              </a:ext>
            </a:extLst>
          </p:cNvPr>
          <p:cNvPicPr>
            <a:picLocks noChangeAspect="1"/>
          </p:cNvPicPr>
          <p:nvPr/>
        </p:nvPicPr>
        <p:blipFill>
          <a:blip r:embed="rId2"/>
          <a:stretch>
            <a:fillRect/>
          </a:stretch>
        </p:blipFill>
        <p:spPr>
          <a:xfrm>
            <a:off x="152400" y="838200"/>
            <a:ext cx="8762999" cy="4724400"/>
          </a:xfrm>
          <a:prstGeom prst="rect">
            <a:avLst/>
          </a:prstGeom>
        </p:spPr>
      </p:pic>
    </p:spTree>
    <p:extLst>
      <p:ext uri="{BB962C8B-B14F-4D97-AF65-F5344CB8AC3E}">
        <p14:creationId xmlns:p14="http://schemas.microsoft.com/office/powerpoint/2010/main" val="2258892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REFERENCE</a:t>
            </a:r>
          </a:p>
        </p:txBody>
      </p:sp>
      <p:sp>
        <p:nvSpPr>
          <p:cNvPr id="4" name="Text Placeholder 3"/>
          <p:cNvSpPr>
            <a:spLocks noGrp="1"/>
          </p:cNvSpPr>
          <p:nvPr>
            <p:ph type="body" sz="quarter" idx="10"/>
          </p:nvPr>
        </p:nvSpPr>
        <p:spPr>
          <a:xfrm>
            <a:off x="152400" y="703421"/>
            <a:ext cx="8839200" cy="381000"/>
          </a:xfrm>
        </p:spPr>
        <p:txBody>
          <a:bodyPr/>
          <a:lstStyle/>
          <a:p>
            <a:r>
              <a:rPr lang="en-US" dirty="0"/>
              <a:t>REFERENCE</a:t>
            </a:r>
          </a:p>
        </p:txBody>
      </p:sp>
      <p:sp>
        <p:nvSpPr>
          <p:cNvPr id="8" name="Content Placeholder 3"/>
          <p:cNvSpPr txBox="1">
            <a:spLocks/>
          </p:cNvSpPr>
          <p:nvPr/>
        </p:nvSpPr>
        <p:spPr>
          <a:xfrm>
            <a:off x="228600" y="1143000"/>
            <a:ext cx="8763000" cy="4830763"/>
          </a:xfrm>
          <a:prstGeom prst="rect">
            <a:avLst/>
          </a:prstGeom>
        </p:spPr>
        <p:txBody>
          <a:bodyPr>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000" b="1" dirty="0"/>
              <a:t>Develop Secure Code</a:t>
            </a:r>
          </a:p>
          <a:p>
            <a:pPr lvl="1"/>
            <a:r>
              <a:rPr lang="en-US" sz="1800" b="1" dirty="0"/>
              <a:t>Follow the best practices in OWASP’s Guide to Building Secure Web Applications</a:t>
            </a:r>
          </a:p>
          <a:p>
            <a:pPr lvl="2"/>
            <a:r>
              <a:rPr lang="en-US" sz="1600" b="1" dirty="0">
                <a:hlinkClick r:id="rId2"/>
              </a:rPr>
              <a:t>https://www.owasp.org/index.php/Guide</a:t>
            </a:r>
            <a:endParaRPr lang="en-US" sz="1600" b="1" dirty="0"/>
          </a:p>
          <a:p>
            <a:pPr lvl="2"/>
            <a:r>
              <a:rPr lang="en-US" sz="1600" b="1" dirty="0"/>
              <a:t>And the cheat sheets: </a:t>
            </a:r>
            <a:r>
              <a:rPr lang="en-US" sz="1600" b="1" dirty="0">
                <a:hlinkClick r:id="rId3"/>
              </a:rPr>
              <a:t>https://www.owasp.org/index.php/Cheat_Sheets</a:t>
            </a:r>
            <a:endParaRPr lang="en-US" sz="1600" b="1" dirty="0"/>
          </a:p>
          <a:p>
            <a:pPr lvl="1"/>
            <a:r>
              <a:rPr lang="en-US" sz="1800" b="1" dirty="0"/>
              <a:t>Use OWASP’s Application Security Verification Standard as a guide to what an application needs to be secure</a:t>
            </a:r>
          </a:p>
          <a:p>
            <a:pPr lvl="2"/>
            <a:r>
              <a:rPr lang="en-US" sz="1600" b="1" dirty="0">
                <a:hlinkClick r:id="rId4"/>
              </a:rPr>
              <a:t>https://www.owasp.org/index.php/ASVS</a:t>
            </a:r>
            <a:endParaRPr lang="en-US" sz="1600" b="1" dirty="0"/>
          </a:p>
          <a:p>
            <a:pPr lvl="2"/>
            <a:endParaRPr lang="en-US" sz="600" b="1" dirty="0"/>
          </a:p>
          <a:p>
            <a:r>
              <a:rPr lang="en-US" sz="2000" b="1" dirty="0"/>
              <a:t>Review Your Applications</a:t>
            </a:r>
          </a:p>
          <a:p>
            <a:pPr lvl="1"/>
            <a:r>
              <a:rPr lang="en-US" sz="1800" b="1" dirty="0"/>
              <a:t>Review your applications yourselves following OWASP Guidelines</a:t>
            </a:r>
          </a:p>
          <a:p>
            <a:pPr lvl="2"/>
            <a:r>
              <a:rPr lang="en-US" sz="1600" b="1" dirty="0"/>
              <a:t>OWASP Code Review Guide: </a:t>
            </a:r>
            <a:br>
              <a:rPr lang="en-US" sz="1600" b="1" dirty="0"/>
            </a:br>
            <a:r>
              <a:rPr lang="en-US" sz="1600" b="1" dirty="0"/>
              <a:t>		</a:t>
            </a:r>
            <a:r>
              <a:rPr lang="en-US" sz="1600" b="1" dirty="0">
                <a:hlinkClick r:id="rId5"/>
              </a:rPr>
              <a:t>https://www.owasp.org/index.php/Code_Review_Guide</a:t>
            </a:r>
            <a:r>
              <a:rPr lang="en-US" sz="1600" b="1" dirty="0"/>
              <a:t> </a:t>
            </a:r>
          </a:p>
          <a:p>
            <a:pPr lvl="2"/>
            <a:r>
              <a:rPr lang="en-US" sz="1600" b="1" dirty="0"/>
              <a:t>OWASP Testing Guide: </a:t>
            </a:r>
            <a:br>
              <a:rPr lang="en-US" sz="1600" b="1" dirty="0"/>
            </a:br>
            <a:r>
              <a:rPr lang="en-US" sz="1600" b="1" dirty="0"/>
              <a:t>		</a:t>
            </a:r>
            <a:r>
              <a:rPr lang="en-US" sz="1600" b="1" dirty="0">
                <a:hlinkClick r:id="rId6"/>
              </a:rPr>
              <a:t>https://www.owasp.org/index.php/OWASP_Testing_Project</a:t>
            </a:r>
            <a:endParaRPr lang="en-US" sz="1600" b="1" dirty="0"/>
          </a:p>
          <a:p>
            <a:pPr lvl="2"/>
            <a:endParaRPr lang="en-US" sz="1600" b="1" dirty="0"/>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84</a:t>
            </a:fld>
            <a:r>
              <a:rPr lang="en-US"/>
              <a:t> -</a:t>
            </a:r>
          </a:p>
        </p:txBody>
      </p:sp>
    </p:spTree>
    <p:extLst>
      <p:ext uri="{BB962C8B-B14F-4D97-AF65-F5344CB8AC3E}">
        <p14:creationId xmlns:p14="http://schemas.microsoft.com/office/powerpoint/2010/main" val="4879452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Questions</a:t>
            </a:r>
          </a:p>
        </p:txBody>
      </p:sp>
      <p:sp>
        <p:nvSpPr>
          <p:cNvPr id="4" name="Text Placeholder 3"/>
          <p:cNvSpPr>
            <a:spLocks noGrp="1"/>
          </p:cNvSpPr>
          <p:nvPr>
            <p:ph type="body" sz="quarter" idx="10"/>
          </p:nvPr>
        </p:nvSpPr>
        <p:spPr>
          <a:xfrm>
            <a:off x="748748" y="1143000"/>
            <a:ext cx="7629939" cy="1371600"/>
          </a:xfrm>
        </p:spPr>
        <p:txBody>
          <a:bodyPr/>
          <a:lstStyle/>
          <a:p>
            <a:pPr algn="ctr"/>
            <a:r>
              <a:rPr lang="en-US" sz="7200" dirty="0"/>
              <a:t>Questions?</a:t>
            </a:r>
          </a:p>
        </p:txBody>
      </p:sp>
      <p:sp>
        <p:nvSpPr>
          <p:cNvPr id="9"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85</a:t>
            </a:fld>
            <a:r>
              <a:rPr lang="en-US"/>
              <a:t> -</a:t>
            </a:r>
          </a:p>
        </p:txBody>
      </p:sp>
      <p:sp>
        <p:nvSpPr>
          <p:cNvPr id="3" name="Rectangle 2">
            <a:extLst>
              <a:ext uri="{FF2B5EF4-FFF2-40B4-BE49-F238E27FC236}">
                <a16:creationId xmlns:a16="http://schemas.microsoft.com/office/drawing/2014/main" id="{F33446AB-F0A7-4CC3-9236-D5C870148531}"/>
              </a:ext>
            </a:extLst>
          </p:cNvPr>
          <p:cNvSpPr/>
          <p:nvPr/>
        </p:nvSpPr>
        <p:spPr>
          <a:xfrm>
            <a:off x="3247791" y="3811368"/>
            <a:ext cx="2648417" cy="646331"/>
          </a:xfrm>
          <a:prstGeom prst="rect">
            <a:avLst/>
          </a:prstGeom>
        </p:spPr>
        <p:txBody>
          <a:bodyPr wrap="none">
            <a:spAutoFit/>
          </a:bodyPr>
          <a:lstStyle/>
          <a:p>
            <a:pPr algn="ctr"/>
            <a:r>
              <a:rPr lang="en-US" dirty="0"/>
              <a:t>Thank you</a:t>
            </a:r>
          </a:p>
          <a:p>
            <a:pPr algn="ctr"/>
            <a:r>
              <a:rPr lang="en-US" dirty="0"/>
              <a:t>Venkatesh Reddy Madduri</a:t>
            </a:r>
          </a:p>
        </p:txBody>
      </p:sp>
    </p:spTree>
    <p:extLst>
      <p:ext uri="{BB962C8B-B14F-4D97-AF65-F5344CB8AC3E}">
        <p14:creationId xmlns:p14="http://schemas.microsoft.com/office/powerpoint/2010/main" val="4039406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A1: 2017 - Injection</a:t>
            </a:r>
          </a:p>
        </p:txBody>
      </p:sp>
      <p:sp>
        <p:nvSpPr>
          <p:cNvPr id="6" name="Slide Number Placeholder 2"/>
          <p:cNvSpPr>
            <a:spLocks noGrp="1"/>
          </p:cNvSpPr>
          <p:nvPr>
            <p:ph type="sldNum" sz="quarter" idx="4"/>
          </p:nvPr>
        </p:nvSpPr>
        <p:spPr>
          <a:xfrm>
            <a:off x="8382000" y="6400800"/>
            <a:ext cx="685800" cy="228600"/>
          </a:xfrm>
          <a:prstGeom prst="rect">
            <a:avLst/>
          </a:prstGeom>
        </p:spPr>
        <p:txBody>
          <a:bodyPr/>
          <a:lstStyle/>
          <a:p>
            <a:pPr>
              <a:defRPr/>
            </a:pPr>
            <a:r>
              <a:rPr lang="en-US"/>
              <a:t>- </a:t>
            </a:r>
            <a:fld id="{DB685E6B-EFA6-4AAA-9B6C-3AA2B6F87F04}" type="slidenum">
              <a:rPr lang="en-US" smtClean="0"/>
              <a:pPr>
                <a:defRPr/>
              </a:pPr>
              <a:t>9</a:t>
            </a:fld>
            <a:r>
              <a:rPr lang="en-US"/>
              <a:t> -</a:t>
            </a:r>
          </a:p>
        </p:txBody>
      </p:sp>
      <p:pic>
        <p:nvPicPr>
          <p:cNvPr id="10" name="Picture 9">
            <a:extLst>
              <a:ext uri="{FF2B5EF4-FFF2-40B4-BE49-F238E27FC236}">
                <a16:creationId xmlns:a16="http://schemas.microsoft.com/office/drawing/2014/main" id="{75194DC3-55E4-4897-81BA-7DCAAD7DA32C}"/>
              </a:ext>
            </a:extLst>
          </p:cNvPr>
          <p:cNvPicPr>
            <a:picLocks noChangeAspect="1"/>
          </p:cNvPicPr>
          <p:nvPr/>
        </p:nvPicPr>
        <p:blipFill>
          <a:blip r:embed="rId2"/>
          <a:stretch>
            <a:fillRect/>
          </a:stretch>
        </p:blipFill>
        <p:spPr>
          <a:xfrm>
            <a:off x="152400" y="1190625"/>
            <a:ext cx="8839200" cy="2466975"/>
          </a:xfrm>
          <a:prstGeom prst="rect">
            <a:avLst/>
          </a:prstGeom>
        </p:spPr>
      </p:pic>
      <p:pic>
        <p:nvPicPr>
          <p:cNvPr id="12" name="Picture 11">
            <a:extLst>
              <a:ext uri="{FF2B5EF4-FFF2-40B4-BE49-F238E27FC236}">
                <a16:creationId xmlns:a16="http://schemas.microsoft.com/office/drawing/2014/main" id="{7DE71085-FE04-44D9-B69A-4EC98A64C707}"/>
              </a:ext>
            </a:extLst>
          </p:cNvPr>
          <p:cNvPicPr>
            <a:picLocks noChangeAspect="1"/>
          </p:cNvPicPr>
          <p:nvPr/>
        </p:nvPicPr>
        <p:blipFill>
          <a:blip r:embed="rId3"/>
          <a:stretch>
            <a:fillRect/>
          </a:stretch>
        </p:blipFill>
        <p:spPr>
          <a:xfrm>
            <a:off x="647700" y="4308852"/>
            <a:ext cx="7848600" cy="1326714"/>
          </a:xfrm>
          <a:prstGeom prst="rect">
            <a:avLst/>
          </a:prstGeom>
        </p:spPr>
      </p:pic>
      <p:sp>
        <p:nvSpPr>
          <p:cNvPr id="13" name="TextBox 12">
            <a:extLst>
              <a:ext uri="{FF2B5EF4-FFF2-40B4-BE49-F238E27FC236}">
                <a16:creationId xmlns:a16="http://schemas.microsoft.com/office/drawing/2014/main" id="{03DC871D-3663-4C1E-820A-18619D6C01E2}"/>
              </a:ext>
            </a:extLst>
          </p:cNvPr>
          <p:cNvSpPr txBox="1"/>
          <p:nvPr/>
        </p:nvSpPr>
        <p:spPr>
          <a:xfrm>
            <a:off x="135835" y="3862177"/>
            <a:ext cx="1262974" cy="369332"/>
          </a:xfrm>
          <a:prstGeom prst="rect">
            <a:avLst/>
          </a:prstGeom>
          <a:noFill/>
        </p:spPr>
        <p:txBody>
          <a:bodyPr wrap="none" rtlCol="0">
            <a:spAutoFit/>
          </a:bodyPr>
          <a:lstStyle/>
          <a:p>
            <a:r>
              <a:rPr lang="en-US" b="1" dirty="0"/>
              <a:t>Risk Matrix</a:t>
            </a:r>
          </a:p>
        </p:txBody>
      </p:sp>
    </p:spTree>
    <p:extLst>
      <p:ext uri="{BB962C8B-B14F-4D97-AF65-F5344CB8AC3E}">
        <p14:creationId xmlns:p14="http://schemas.microsoft.com/office/powerpoint/2010/main" val="487253510"/>
      </p:ext>
    </p:extLst>
  </p:cSld>
  <p:clrMapOvr>
    <a:masterClrMapping/>
  </p:clrMapOvr>
</p:sld>
</file>

<file path=ppt/theme/theme1.xml><?xml version="1.0" encoding="utf-8"?>
<a:theme xmlns:a="http://schemas.openxmlformats.org/drawingml/2006/main" name="RegU Training Template 6-10-15">
  <a:themeElements>
    <a:clrScheme name="FIS Color Scheme">
      <a:dk1>
        <a:srgbClr val="3F3F41"/>
      </a:dk1>
      <a:lt1>
        <a:srgbClr val="F8F8F8"/>
      </a:lt1>
      <a:dk2>
        <a:srgbClr val="807F83"/>
      </a:dk2>
      <a:lt2>
        <a:srgbClr val="E2E2E3"/>
      </a:lt2>
      <a:accent1>
        <a:srgbClr val="8DC63F"/>
      </a:accent1>
      <a:accent2>
        <a:srgbClr val="009273"/>
      </a:accent2>
      <a:accent3>
        <a:srgbClr val="007E80"/>
      </a:accent3>
      <a:accent4>
        <a:srgbClr val="00AEC7"/>
      </a:accent4>
      <a:accent5>
        <a:srgbClr val="005F83"/>
      </a:accent5>
      <a:accent6>
        <a:srgbClr val="72246C"/>
      </a:accent6>
      <a:hlink>
        <a:srgbClr val="470A68"/>
      </a:hlink>
      <a:folHlink>
        <a:srgbClr val="F3D0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1_Regu Training Template">
  <a:themeElements>
    <a:clrScheme name="FIS Color Scheme">
      <a:dk1>
        <a:srgbClr val="3F3F41"/>
      </a:dk1>
      <a:lt1>
        <a:srgbClr val="F8F8F8"/>
      </a:lt1>
      <a:dk2>
        <a:srgbClr val="807F83"/>
      </a:dk2>
      <a:lt2>
        <a:srgbClr val="E2E2E3"/>
      </a:lt2>
      <a:accent1>
        <a:srgbClr val="8DC63F"/>
      </a:accent1>
      <a:accent2>
        <a:srgbClr val="009273"/>
      </a:accent2>
      <a:accent3>
        <a:srgbClr val="007E80"/>
      </a:accent3>
      <a:accent4>
        <a:srgbClr val="00AEC7"/>
      </a:accent4>
      <a:accent5>
        <a:srgbClr val="005F83"/>
      </a:accent5>
      <a:accent6>
        <a:srgbClr val="72246C"/>
      </a:accent6>
      <a:hlink>
        <a:srgbClr val="470A68"/>
      </a:hlink>
      <a:folHlink>
        <a:srgbClr val="F3D0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RegU Training Template 6-10-15v3">
  <a:themeElements>
    <a:clrScheme name="FIS Color Scheme">
      <a:dk1>
        <a:srgbClr val="3F3F41"/>
      </a:dk1>
      <a:lt1>
        <a:srgbClr val="F8F8F8"/>
      </a:lt1>
      <a:dk2>
        <a:srgbClr val="807F83"/>
      </a:dk2>
      <a:lt2>
        <a:srgbClr val="E2E2E3"/>
      </a:lt2>
      <a:accent1>
        <a:srgbClr val="8DC63F"/>
      </a:accent1>
      <a:accent2>
        <a:srgbClr val="009273"/>
      </a:accent2>
      <a:accent3>
        <a:srgbClr val="007E80"/>
      </a:accent3>
      <a:accent4>
        <a:srgbClr val="00AEC7"/>
      </a:accent4>
      <a:accent5>
        <a:srgbClr val="005F83"/>
      </a:accent5>
      <a:accent6>
        <a:srgbClr val="72246C"/>
      </a:accent6>
      <a:hlink>
        <a:srgbClr val="470A68"/>
      </a:hlink>
      <a:folHlink>
        <a:srgbClr val="F3D03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76BF501E5B86C4DBCEE327766B7708E" ma:contentTypeVersion="0" ma:contentTypeDescription="Create a new document." ma:contentTypeScope="" ma:versionID="2b9bd6a31b9ffad71367ff19526b86f0">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0CE83E5-3C1B-477B-8277-4DA2D31A2486}">
  <ds:schemaRefs>
    <ds:schemaRef ds:uri="http://schemas.microsoft.com/sharepoint/v3/contenttype/forms"/>
  </ds:schemaRefs>
</ds:datastoreItem>
</file>

<file path=customXml/itemProps2.xml><?xml version="1.0" encoding="utf-8"?>
<ds:datastoreItem xmlns:ds="http://schemas.openxmlformats.org/officeDocument/2006/customXml" ds:itemID="{5254BDD2-5854-4772-8074-45A58EDF5BF6}">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190B8E9D-592C-4F0C-B79E-45DFFEFBA9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RegU Training Template 6-10-15</Template>
  <TotalTime>21385</TotalTime>
  <Words>5884</Words>
  <Application>Microsoft Office PowerPoint</Application>
  <PresentationFormat>On-screen Show (4:3)</PresentationFormat>
  <Paragraphs>774</Paragraphs>
  <Slides>85</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85</vt:i4>
      </vt:variant>
    </vt:vector>
  </HeadingPairs>
  <TitlesOfParts>
    <vt:vector size="97" baseType="lpstr">
      <vt:lpstr>Arial</vt:lpstr>
      <vt:lpstr>Arial Narrow</vt:lpstr>
      <vt:lpstr>Calibri</vt:lpstr>
      <vt:lpstr>Century Gothic</vt:lpstr>
      <vt:lpstr>Courier New</vt:lpstr>
      <vt:lpstr>Tahoma</vt:lpstr>
      <vt:lpstr>Times New Roman</vt:lpstr>
      <vt:lpstr>Webdings</vt:lpstr>
      <vt:lpstr>Wingdings</vt:lpstr>
      <vt:lpstr>RegU Training Template 6-10-15</vt:lpstr>
      <vt:lpstr>1_Regu Training Template</vt:lpstr>
      <vt:lpstr>RegU Training Template 6-10-15v3</vt:lpstr>
      <vt:lpstr>Open Web Application Security Project  (OWASP Top 10 for 2017) </vt:lpstr>
      <vt:lpstr>OWASP - Introduction </vt:lpstr>
      <vt:lpstr>OVERVIEW OF OWASP TOP 10 2017 </vt:lpstr>
      <vt:lpstr>Risk – Application Security Risks </vt:lpstr>
      <vt:lpstr>Risk – Application Security Risks </vt:lpstr>
      <vt:lpstr>OWASP TOP 10 2017 </vt:lpstr>
      <vt:lpstr>WHAT CHANGED FROM VERSION 2013 TO 2017? </vt:lpstr>
      <vt:lpstr>A1: 2017 - Injection</vt:lpstr>
      <vt:lpstr>A1: 2017 - Injection</vt:lpstr>
      <vt:lpstr>A1: 2017 - Injection</vt:lpstr>
      <vt:lpstr>A1: 2017 - Injection</vt:lpstr>
      <vt:lpstr>A1: 2017 – Injection Exploit </vt:lpstr>
      <vt:lpstr>A1 – 2017 Injection - Prevention</vt:lpstr>
      <vt:lpstr>A1: 2017 - Injection</vt:lpstr>
      <vt:lpstr>A1: 2017 - Injection</vt:lpstr>
      <vt:lpstr>A1: 2017 - Injection</vt:lpstr>
      <vt:lpstr>A1: 2017 - Injection</vt:lpstr>
      <vt:lpstr>A2: 2017 – Broken Authentication</vt:lpstr>
      <vt:lpstr>A2: 2017 – Broken Authentication</vt:lpstr>
      <vt:lpstr>A2: 2017 – Broken Authentication</vt:lpstr>
      <vt:lpstr>A2: 2017 – Broken Authentication</vt:lpstr>
      <vt:lpstr>PowerPoint Presentation</vt:lpstr>
      <vt:lpstr>A2: 2017 – Broken Authtentication</vt:lpstr>
      <vt:lpstr>PowerPoint Presentation</vt:lpstr>
      <vt:lpstr>PowerPoint Presentation</vt:lpstr>
      <vt:lpstr>PowerPoint Presentation</vt:lpstr>
      <vt:lpstr>A3: 2017 – Sensitive Data Exposure</vt:lpstr>
      <vt:lpstr>A3: 2017 – Sensitive Data Exposure</vt:lpstr>
      <vt:lpstr>A3: 2017 – Sensitive Data Exposure</vt:lpstr>
      <vt:lpstr>A3: 2017 – Sensitive Data Exposure</vt:lpstr>
      <vt:lpstr>A3: 2017 – Sensitive Data Exposure</vt:lpstr>
      <vt:lpstr>A3: 2017 – Sensitive Data Exposure</vt:lpstr>
      <vt:lpstr>A3: 2017 – Sensitive Data Exposure</vt:lpstr>
      <vt:lpstr>A3: 2017 – Sensitive Data Exposure</vt:lpstr>
      <vt:lpstr>A3: 2017 – Sensitive Data Exposure</vt:lpstr>
      <vt:lpstr>A3: 2017 – Sensitive Data Exposure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A4: 2017 – XML External Entities (XXE)</vt:lpstr>
      <vt:lpstr>A5: 2017 – Broken Access Control</vt:lpstr>
      <vt:lpstr>A5: 2017 – Broken Access Control</vt:lpstr>
      <vt:lpstr>A5: 2017 – Broken Access Control</vt:lpstr>
      <vt:lpstr>A5: 2017 – Broken Access Control</vt:lpstr>
      <vt:lpstr>A5: 2017 – Broken Access Control</vt:lpstr>
      <vt:lpstr>A5: 2017 – Broken Access Control</vt:lpstr>
      <vt:lpstr>A5: 2017 – Broken Access Control</vt:lpstr>
      <vt:lpstr>A5: 2017 – Broken Access Control</vt:lpstr>
      <vt:lpstr>A6: 2017 – Security Misconfiguration</vt:lpstr>
      <vt:lpstr>A6: 2017 – Security Misconfiguration</vt:lpstr>
      <vt:lpstr>A6: 2017 – Security Misconfiguration</vt:lpstr>
      <vt:lpstr>A6: 2017 – Security Misconfiguration</vt:lpstr>
      <vt:lpstr>A6: 2017 – Security Misconfiguration</vt:lpstr>
      <vt:lpstr>A6: 2017 – Security Misconfiguration</vt:lpstr>
      <vt:lpstr>A6: 2017 – Security Misconfiguration</vt:lpstr>
      <vt:lpstr>A6: 2017 – Security Misconfiguration</vt:lpstr>
      <vt:lpstr>A7: 2017 – Cross-Site Scripting (XSS)</vt:lpstr>
      <vt:lpstr>A7: 2017 – Cross-Site Scripting (XSS)</vt:lpstr>
      <vt:lpstr>A7: 2017 – Cross-Site Scripting (XSS)</vt:lpstr>
      <vt:lpstr>A7: 2017 – Cross-Site Scripting (XSS)</vt:lpstr>
      <vt:lpstr>A8:2017 – Insecure Deserialization</vt:lpstr>
      <vt:lpstr>A8:2017 – Insecure Deserialization</vt:lpstr>
      <vt:lpstr>A8:2017 – Insecure Deserialization</vt:lpstr>
      <vt:lpstr>A8:2017 – Insecure Deserialization</vt:lpstr>
      <vt:lpstr>A9:2017 – Using Components with Known Vulnerabilities</vt:lpstr>
      <vt:lpstr>A9:2017 – Using Components with Known Vulnerabilities</vt:lpstr>
      <vt:lpstr>A9:2017 – Using Components with Known Vulnerabilities</vt:lpstr>
      <vt:lpstr>A9:2017 – Using Components with Known Vulnerabilities</vt:lpstr>
      <vt:lpstr>A9:2017 – Using Components with Known Vulnerabilities</vt:lpstr>
      <vt:lpstr>A9:2017 – Using Components with Known Vulnerabilities</vt:lpstr>
      <vt:lpstr>A9:2017 – Using Components with Known Vulnerabilities</vt:lpstr>
      <vt:lpstr>A9:2017 – Using Components with Known Vulnerabilities</vt:lpstr>
      <vt:lpstr>A10:2017 – Insufficient Logging &amp; Monitoring</vt:lpstr>
      <vt:lpstr>A10:2017 – Insufficient Logging &amp; Monitoring</vt:lpstr>
      <vt:lpstr>A10:2017 – Insufficient Logging &amp; Monitoring</vt:lpstr>
      <vt:lpstr>REFERENCE</vt:lpstr>
      <vt:lpstr>Questions</vt:lpstr>
    </vt:vector>
  </TitlesOfParts>
  <Company>FIS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Hill, Andrea</dc:creator>
  <cp:lastModifiedBy>Madduri, VenkateshReddy</cp:lastModifiedBy>
  <cp:revision>940</cp:revision>
  <dcterms:created xsi:type="dcterms:W3CDTF">2015-01-05T15:55:53Z</dcterms:created>
  <dcterms:modified xsi:type="dcterms:W3CDTF">2019-07-26T05:16:38Z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0x010100576BF501E5B86C4DBCEE327766B7708E</vt:lpwstr>
  </property>
</Properties>
</file>